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2"/>
  </p:notesMasterIdLst>
  <p:handoutMasterIdLst>
    <p:handoutMasterId r:id="rId53"/>
  </p:handoutMasterIdLst>
  <p:sldIdLst>
    <p:sldId id="264" r:id="rId2"/>
    <p:sldId id="268" r:id="rId3"/>
    <p:sldId id="269"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317" r:id="rId28"/>
    <p:sldId id="316" r:id="rId29"/>
    <p:sldId id="293" r:id="rId30"/>
    <p:sldId id="314" r:id="rId31"/>
    <p:sldId id="294" r:id="rId32"/>
    <p:sldId id="295" r:id="rId33"/>
    <p:sldId id="296" r:id="rId34"/>
    <p:sldId id="297" r:id="rId35"/>
    <p:sldId id="298" r:id="rId36"/>
    <p:sldId id="315" r:id="rId37"/>
    <p:sldId id="299" r:id="rId38"/>
    <p:sldId id="300" r:id="rId39"/>
    <p:sldId id="301" r:id="rId40"/>
    <p:sldId id="302" r:id="rId41"/>
    <p:sldId id="303" r:id="rId42"/>
    <p:sldId id="304" r:id="rId43"/>
    <p:sldId id="305" r:id="rId44"/>
    <p:sldId id="306" r:id="rId45"/>
    <p:sldId id="307" r:id="rId46"/>
    <p:sldId id="308" r:id="rId47"/>
    <p:sldId id="309" r:id="rId48"/>
    <p:sldId id="310" r:id="rId49"/>
    <p:sldId id="312" r:id="rId50"/>
    <p:sldId id="267" r:id="rId51"/>
  </p:sldIdLst>
  <p:sldSz cx="9144000" cy="6858000" type="screen4x3"/>
  <p:notesSz cx="6858000" cy="9312275"/>
  <p:defaultTextStyle>
    <a:defPPr>
      <a:defRPr lang="en-US"/>
    </a:defPPr>
    <a:lvl1pPr algn="r" rtl="0" eaLnBrk="0" fontAlgn="base" hangingPunct="0">
      <a:spcBef>
        <a:spcPct val="0"/>
      </a:spcBef>
      <a:spcAft>
        <a:spcPct val="0"/>
      </a:spcAft>
      <a:defRPr sz="2400" kern="1200">
        <a:solidFill>
          <a:schemeClr val="tx1"/>
        </a:solidFill>
        <a:latin typeface="Times" pitchFamily="1" charset="0"/>
        <a:ea typeface="ＭＳ Ｐゴシック" charset="-128"/>
        <a:cs typeface="+mn-cs"/>
      </a:defRPr>
    </a:lvl1pPr>
    <a:lvl2pPr marL="457200" algn="r" rtl="0" eaLnBrk="0" fontAlgn="base" hangingPunct="0">
      <a:spcBef>
        <a:spcPct val="0"/>
      </a:spcBef>
      <a:spcAft>
        <a:spcPct val="0"/>
      </a:spcAft>
      <a:defRPr sz="2400" kern="1200">
        <a:solidFill>
          <a:schemeClr val="tx1"/>
        </a:solidFill>
        <a:latin typeface="Times" pitchFamily="1" charset="0"/>
        <a:ea typeface="ＭＳ Ｐゴシック" charset="-128"/>
        <a:cs typeface="+mn-cs"/>
      </a:defRPr>
    </a:lvl2pPr>
    <a:lvl3pPr marL="914400" algn="r" rtl="0" eaLnBrk="0" fontAlgn="base" hangingPunct="0">
      <a:spcBef>
        <a:spcPct val="0"/>
      </a:spcBef>
      <a:spcAft>
        <a:spcPct val="0"/>
      </a:spcAft>
      <a:defRPr sz="2400" kern="1200">
        <a:solidFill>
          <a:schemeClr val="tx1"/>
        </a:solidFill>
        <a:latin typeface="Times" pitchFamily="1" charset="0"/>
        <a:ea typeface="ＭＳ Ｐゴシック" charset="-128"/>
        <a:cs typeface="+mn-cs"/>
      </a:defRPr>
    </a:lvl3pPr>
    <a:lvl4pPr marL="1371600" algn="r" rtl="0" eaLnBrk="0" fontAlgn="base" hangingPunct="0">
      <a:spcBef>
        <a:spcPct val="0"/>
      </a:spcBef>
      <a:spcAft>
        <a:spcPct val="0"/>
      </a:spcAft>
      <a:defRPr sz="2400" kern="1200">
        <a:solidFill>
          <a:schemeClr val="tx1"/>
        </a:solidFill>
        <a:latin typeface="Times" pitchFamily="1" charset="0"/>
        <a:ea typeface="ＭＳ Ｐゴシック" charset="-128"/>
        <a:cs typeface="+mn-cs"/>
      </a:defRPr>
    </a:lvl4pPr>
    <a:lvl5pPr marL="1828800" algn="r" rtl="0" eaLnBrk="0" fontAlgn="base" hangingPunct="0">
      <a:spcBef>
        <a:spcPct val="0"/>
      </a:spcBef>
      <a:spcAft>
        <a:spcPct val="0"/>
      </a:spcAft>
      <a:defRPr sz="2400" kern="1200">
        <a:solidFill>
          <a:schemeClr val="tx1"/>
        </a:solidFill>
        <a:latin typeface="Times" pitchFamily="1" charset="0"/>
        <a:ea typeface="ＭＳ Ｐゴシック" charset="-128"/>
        <a:cs typeface="+mn-cs"/>
      </a:defRPr>
    </a:lvl5pPr>
    <a:lvl6pPr marL="2286000" algn="l" defTabSz="914400" rtl="0" eaLnBrk="1" latinLnBrk="0" hangingPunct="1">
      <a:defRPr sz="2400" kern="1200">
        <a:solidFill>
          <a:schemeClr val="tx1"/>
        </a:solidFill>
        <a:latin typeface="Times" pitchFamily="1" charset="0"/>
        <a:ea typeface="ＭＳ Ｐゴシック" charset="-128"/>
        <a:cs typeface="+mn-cs"/>
      </a:defRPr>
    </a:lvl6pPr>
    <a:lvl7pPr marL="2743200" algn="l" defTabSz="914400" rtl="0" eaLnBrk="1" latinLnBrk="0" hangingPunct="1">
      <a:defRPr sz="2400" kern="1200">
        <a:solidFill>
          <a:schemeClr val="tx1"/>
        </a:solidFill>
        <a:latin typeface="Times" pitchFamily="1" charset="0"/>
        <a:ea typeface="ＭＳ Ｐゴシック" charset="-128"/>
        <a:cs typeface="+mn-cs"/>
      </a:defRPr>
    </a:lvl7pPr>
    <a:lvl8pPr marL="3200400" algn="l" defTabSz="914400" rtl="0" eaLnBrk="1" latinLnBrk="0" hangingPunct="1">
      <a:defRPr sz="2400" kern="1200">
        <a:solidFill>
          <a:schemeClr val="tx1"/>
        </a:solidFill>
        <a:latin typeface="Times" pitchFamily="1" charset="0"/>
        <a:ea typeface="ＭＳ Ｐゴシック" charset="-128"/>
        <a:cs typeface="+mn-cs"/>
      </a:defRPr>
    </a:lvl8pPr>
    <a:lvl9pPr marL="3657600" algn="l" defTabSz="914400" rtl="0" eaLnBrk="1" latinLnBrk="0" hangingPunct="1">
      <a:defRPr sz="2400" kern="1200">
        <a:solidFill>
          <a:schemeClr val="tx1"/>
        </a:solidFill>
        <a:latin typeface="Times" pitchFamily="1"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C93"/>
    <a:srgbClr val="767878"/>
    <a:srgbClr val="00776F"/>
    <a:srgbClr val="B0101A"/>
    <a:srgbClr val="880E1D"/>
    <a:srgbClr val="68A2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764" autoAdjust="0"/>
  </p:normalViewPr>
  <p:slideViewPr>
    <p:cSldViewPr>
      <p:cViewPr>
        <p:scale>
          <a:sx n="118" d="100"/>
          <a:sy n="118" d="100"/>
        </p:scale>
        <p:origin x="-72" y="50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7092"/>
    </p:cViewPr>
  </p:sorterViewPr>
  <p:notesViewPr>
    <p:cSldViewPr>
      <p:cViewPr>
        <p:scale>
          <a:sx n="100" d="100"/>
          <a:sy n="100" d="100"/>
        </p:scale>
        <p:origin x="-1890" y="792"/>
      </p:cViewPr>
      <p:guideLst>
        <p:guide orient="horz" pos="2933"/>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cat>
            <c:strRef>
              <c:f>Sheet1!$A$1:$A$5</c:f>
              <c:strCache>
                <c:ptCount val="5"/>
                <c:pt idx="0">
                  <c:v>lock_wait</c:v>
                </c:pt>
                <c:pt idx="1">
                  <c:v>section</c:v>
                </c:pt>
                <c:pt idx="2">
                  <c:v>commit</c:v>
                </c:pt>
                <c:pt idx="3">
                  <c:v>other</c:v>
                </c:pt>
                <c:pt idx="4">
                  <c:v>bufferpool I/O</c:v>
                </c:pt>
              </c:strCache>
            </c:strRef>
          </c:cat>
          <c:val>
            <c:numRef>
              <c:f>Sheet1!$B$1:$B$5</c:f>
              <c:numCache>
                <c:formatCode>General</c:formatCode>
                <c:ptCount val="5"/>
                <c:pt idx="0">
                  <c:v>3</c:v>
                </c:pt>
                <c:pt idx="1">
                  <c:v>22</c:v>
                </c:pt>
                <c:pt idx="2">
                  <c:v>10</c:v>
                </c:pt>
                <c:pt idx="3">
                  <c:v>10</c:v>
                </c:pt>
                <c:pt idx="4">
                  <c:v>55</c:v>
                </c:pt>
              </c:numCache>
            </c:numRef>
          </c:val>
        </c:ser>
        <c:dLbls>
          <c:showLegendKey val="0"/>
          <c:showVal val="0"/>
          <c:showCatName val="0"/>
          <c:showSerName val="0"/>
          <c:showPercent val="0"/>
          <c:showBubbleSize val="0"/>
          <c:showLeaderLines val="1"/>
        </c:dLbls>
        <c:firstSliceAng val="0"/>
      </c:pieChart>
    </c:plotArea>
    <c:legend>
      <c:legendPos val="r"/>
      <c:layout/>
      <c:overlay val="0"/>
      <c:txPr>
        <a:bodyPr/>
        <a:lstStyle/>
        <a:p>
          <a:pPr>
            <a:defRPr sz="1600"/>
          </a:pPr>
          <a:endParaRPr lang="en-US"/>
        </a:p>
      </c:txPr>
    </c:legend>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6561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charset="0"/>
                <a:ea typeface="+mn-ea"/>
                <a:cs typeface="+mn-cs"/>
              </a:defRPr>
            </a:lvl1pPr>
          </a:lstStyle>
          <a:p>
            <a:pPr>
              <a:defRPr/>
            </a:pPr>
            <a:endParaRPr lang="en-US"/>
          </a:p>
        </p:txBody>
      </p:sp>
      <p:sp>
        <p:nvSpPr>
          <p:cNvPr id="20483" name="Rectangle 3"/>
          <p:cNvSpPr>
            <a:spLocks noGrp="1" noChangeArrowheads="1"/>
          </p:cNvSpPr>
          <p:nvPr>
            <p:ph type="dt" sz="quarter" idx="1"/>
          </p:nvPr>
        </p:nvSpPr>
        <p:spPr bwMode="auto">
          <a:xfrm>
            <a:off x="3886200" y="0"/>
            <a:ext cx="2971800" cy="46561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charset="0"/>
                <a:ea typeface="+mn-ea"/>
                <a:cs typeface="+mn-cs"/>
              </a:defRPr>
            </a:lvl1pPr>
          </a:lstStyle>
          <a:p>
            <a:pPr>
              <a:defRPr/>
            </a:pPr>
            <a:endParaRPr lang="en-US"/>
          </a:p>
        </p:txBody>
      </p:sp>
      <p:sp>
        <p:nvSpPr>
          <p:cNvPr id="20484" name="Rectangle 4"/>
          <p:cNvSpPr>
            <a:spLocks noGrp="1" noChangeArrowheads="1"/>
          </p:cNvSpPr>
          <p:nvPr>
            <p:ph type="ftr" sz="quarter" idx="2"/>
          </p:nvPr>
        </p:nvSpPr>
        <p:spPr bwMode="auto">
          <a:xfrm>
            <a:off x="0" y="8846663"/>
            <a:ext cx="2971800" cy="46561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charset="0"/>
                <a:ea typeface="+mn-ea"/>
                <a:cs typeface="+mn-cs"/>
              </a:defRPr>
            </a:lvl1pPr>
          </a:lstStyle>
          <a:p>
            <a:pPr>
              <a:defRPr/>
            </a:pPr>
            <a:endParaRPr lang="en-US"/>
          </a:p>
        </p:txBody>
      </p:sp>
      <p:sp>
        <p:nvSpPr>
          <p:cNvPr id="20485" name="Rectangle 5"/>
          <p:cNvSpPr>
            <a:spLocks noGrp="1" noChangeArrowheads="1"/>
          </p:cNvSpPr>
          <p:nvPr>
            <p:ph type="sldNum" sz="quarter" idx="3"/>
          </p:nvPr>
        </p:nvSpPr>
        <p:spPr bwMode="auto">
          <a:xfrm>
            <a:off x="3886200" y="8846663"/>
            <a:ext cx="2971800" cy="46561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fld id="{A080C932-1917-4783-B54A-3785EED4C005}" type="slidenum">
              <a:rPr lang="en-US"/>
              <a:pPr/>
              <a:t>‹#›</a:t>
            </a:fld>
            <a:endParaRPr lang="en-US"/>
          </a:p>
        </p:txBody>
      </p:sp>
    </p:spTree>
    <p:extLst>
      <p:ext uri="{BB962C8B-B14F-4D97-AF65-F5344CB8AC3E}">
        <p14:creationId xmlns:p14="http://schemas.microsoft.com/office/powerpoint/2010/main" val="16723447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6561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charset="0"/>
                <a:ea typeface="+mn-ea"/>
                <a:cs typeface="+mn-cs"/>
              </a:defRPr>
            </a:lvl1pPr>
          </a:lstStyle>
          <a:p>
            <a:pPr>
              <a:defRPr/>
            </a:pPr>
            <a:endParaRPr lang="en-US"/>
          </a:p>
        </p:txBody>
      </p:sp>
      <p:sp>
        <p:nvSpPr>
          <p:cNvPr id="15363" name="Rectangle 3"/>
          <p:cNvSpPr>
            <a:spLocks noGrp="1" noChangeArrowheads="1"/>
          </p:cNvSpPr>
          <p:nvPr>
            <p:ph type="dt" idx="1"/>
          </p:nvPr>
        </p:nvSpPr>
        <p:spPr bwMode="auto">
          <a:xfrm>
            <a:off x="3886200" y="0"/>
            <a:ext cx="2971800" cy="46561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charset="0"/>
                <a:ea typeface="+mn-ea"/>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01725" y="698500"/>
            <a:ext cx="4654550" cy="349250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914400" y="4423332"/>
            <a:ext cx="5029200" cy="419052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6" name="Rectangle 6"/>
          <p:cNvSpPr>
            <a:spLocks noGrp="1" noChangeArrowheads="1"/>
          </p:cNvSpPr>
          <p:nvPr>
            <p:ph type="ftr" sz="quarter" idx="4"/>
          </p:nvPr>
        </p:nvSpPr>
        <p:spPr bwMode="auto">
          <a:xfrm>
            <a:off x="0" y="8846663"/>
            <a:ext cx="2971800" cy="46561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charset="0"/>
                <a:ea typeface="+mn-ea"/>
                <a:cs typeface="+mn-cs"/>
              </a:defRPr>
            </a:lvl1pPr>
          </a:lstStyle>
          <a:p>
            <a:pPr>
              <a:defRPr/>
            </a:pPr>
            <a:endParaRPr lang="en-US"/>
          </a:p>
        </p:txBody>
      </p:sp>
      <p:sp>
        <p:nvSpPr>
          <p:cNvPr id="15367" name="Rectangle 7"/>
          <p:cNvSpPr>
            <a:spLocks noGrp="1" noChangeArrowheads="1"/>
          </p:cNvSpPr>
          <p:nvPr>
            <p:ph type="sldNum" sz="quarter" idx="5"/>
          </p:nvPr>
        </p:nvSpPr>
        <p:spPr bwMode="auto">
          <a:xfrm>
            <a:off x="3886200" y="8846663"/>
            <a:ext cx="2971800" cy="46561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fld id="{5A344950-C155-4945-9854-AC073287330A}" type="slidenum">
              <a:rPr lang="en-US"/>
              <a:pPr/>
              <a:t>‹#›</a:t>
            </a:fld>
            <a:endParaRPr lang="en-US"/>
          </a:p>
        </p:txBody>
      </p:sp>
    </p:spTree>
    <p:extLst>
      <p:ext uri="{BB962C8B-B14F-4D97-AF65-F5344CB8AC3E}">
        <p14:creationId xmlns:p14="http://schemas.microsoft.com/office/powerpoint/2010/main" val="262082752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 In this session you will learn how to quickly identify</a:t>
            </a:r>
            <a:r>
              <a:rPr lang="en-US" baseline="0" dirty="0" smtClean="0"/>
              <a:t> the cause of a problem using various DB2 snapshots, table functions, db2pd</a:t>
            </a:r>
          </a:p>
          <a:p>
            <a:r>
              <a:rPr lang="en-US" baseline="0" dirty="0" smtClean="0"/>
              <a:t>and MONITOR report modules. Examples are provided of the various DB2 monitoring facilities available to use in identifying problem applications and associated SQL. Ways to identify lock holders and waiters will be discussed. This presentation discusses new monitoring infrastructure introduced in DB2 9.7 and enhanced in DB2 10.</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  We all know that if there is a problem with an application or query,</a:t>
            </a:r>
            <a:r>
              <a:rPr lang="en-US" baseline="0" dirty="0" smtClean="0"/>
              <a:t> the first item that gets blamed is the database! You have to be able to quickly identify if the problem is with DB2 or if it is somewhere else. This presentation will help you to be able to do just that through a 5-minute fire fighting drill and through subsequent DB2 metrics and monitoring elements and discusses various ways to do it using DB2 provided monitoring facilities. New DB2 10 monitoring enhancements are discussed. This presentation should help you begin to transition from snapshot monitoring to the new monitoring architecture introduced in DB2 9.7 and enhanced in DB2 10. </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 Upon</a:t>
            </a:r>
            <a:r>
              <a:rPr lang="en-US" baseline="0" dirty="0" smtClean="0"/>
              <a:t> the first report of a problem, immediately take an application snapshot and a database snapshot to capture state of the database and applications at time of report.  You can do this manually, launch a script and use your favorite monitoring tool. You will need these snapshots for later analysis in your problem determination effort. You will learn that a DB2 application will be normally be in an executing or unit of work wait state. If it is in another state for any length of time, this is an indicator of a problem. Other states could be compiling, etc. Using the OS monitor relative to your environment, review the CPU usage of the db2sysc process, if it is high relative to normal operation and compared to other processes running or in the Top 10, investigate further by reviewing the db2diag.log and then application snapshot for applications in an Executing state.</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 It is a best practice</a:t>
            </a:r>
            <a:r>
              <a:rPr lang="en-US" baseline="0" dirty="0" smtClean="0"/>
              <a:t> to graph OS related performance on a 24x7 basis. That way you can easily and quickly determine if there is an </a:t>
            </a:r>
          </a:p>
          <a:p>
            <a:r>
              <a:rPr lang="en-US" baseline="0" dirty="0" smtClean="0"/>
              <a:t>OS related problem or possibly SQL driving high CPU or disk utilization. This is largely out of the control of the DBA but insist on the OS SYSADM or Network Administrator doing this. I have found continuous graphing of performance data very beneficial in helping to solve performance problems throughout my career. These particular graphs were generated by MRTG open software which uses an SNMP agent. Similarly, NMON and Ganglia (BSD-licensed open source) can provide the same data on AIX and Linux.</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NMON</a:t>
            </a:r>
            <a:r>
              <a:rPr lang="en-US" baseline="0" dirty="0" smtClean="0"/>
              <a:t> is a tool developed by Nigel Griffith, IBM and is freely available for download at IBM </a:t>
            </a:r>
            <a:r>
              <a:rPr lang="en-US" baseline="0" dirty="0" err="1" smtClean="0"/>
              <a:t>developerWorks</a:t>
            </a:r>
            <a:r>
              <a:rPr lang="en-US" baseline="0" dirty="0" smtClean="0"/>
              <a:t>, http://www.ibm.com/developerworks. It’s features have been bundled within the AIX TOPAS command since AIX 5.3 TL09 thru AIX 6.1 TL02.</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5</a:t>
            </a:fld>
            <a:endParaRPr lang="en-US"/>
          </a:p>
        </p:txBody>
      </p:sp>
    </p:spTree>
    <p:extLst>
      <p:ext uri="{BB962C8B-B14F-4D97-AF65-F5344CB8AC3E}">
        <p14:creationId xmlns:p14="http://schemas.microsoft.com/office/powerpoint/2010/main" val="549442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The</a:t>
            </a:r>
            <a:r>
              <a:rPr lang="en-US" baseline="0" dirty="0" smtClean="0"/>
              <a:t> above graph was generated by NMON at a company with serious DB2 performance problems. At a glance a DBA can see</a:t>
            </a:r>
          </a:p>
          <a:p>
            <a:r>
              <a:rPr lang="en-US" baseline="0" dirty="0" smtClean="0"/>
              <a:t>where the time is being spent. This helped convince managers of need to upgrade disk subsystem.</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6</a:t>
            </a:fld>
            <a:endParaRPr lang="en-US"/>
          </a:p>
        </p:txBody>
      </p:sp>
    </p:spTree>
    <p:extLst>
      <p:ext uri="{BB962C8B-B14F-4D97-AF65-F5344CB8AC3E}">
        <p14:creationId xmlns:p14="http://schemas.microsoft.com/office/powerpoint/2010/main" val="1126068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 This is a brief list of a few problems that may cause DB2 to hang or stop processing. </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You can</a:t>
            </a:r>
            <a:r>
              <a:rPr lang="en-US" baseline="0" dirty="0" smtClean="0"/>
              <a:t> use db2pd –d &lt;</a:t>
            </a:r>
            <a:r>
              <a:rPr lang="en-US" baseline="0" dirty="0" err="1" smtClean="0"/>
              <a:t>dbname</a:t>
            </a:r>
            <a:r>
              <a:rPr lang="en-US" baseline="0" dirty="0" smtClean="0"/>
              <a:t>&gt; -applications to list all applications and then focus in on ones that are Executing or UOW Waiting. In this case we are looking for applications executing and quickly find that that there are a few applications executing. An application snapshot on </a:t>
            </a:r>
            <a:r>
              <a:rPr lang="en-US" baseline="0" dirty="0" err="1" smtClean="0"/>
              <a:t>agentid</a:t>
            </a:r>
            <a:r>
              <a:rPr lang="en-US" baseline="0" dirty="0" smtClean="0"/>
              <a:t> 26393  did not reveal any problems, next we looked at </a:t>
            </a:r>
            <a:r>
              <a:rPr lang="en-US" baseline="0" dirty="0" err="1" smtClean="0"/>
              <a:t>agentid</a:t>
            </a:r>
            <a:r>
              <a:rPr lang="en-US" baseline="0" dirty="0" smtClean="0"/>
              <a:t> 25794 and saw some high resource usage that required further analysis. You can also use db2pd –</a:t>
            </a:r>
            <a:r>
              <a:rPr lang="en-US" baseline="0" dirty="0" err="1" smtClean="0"/>
              <a:t>edus</a:t>
            </a:r>
            <a:r>
              <a:rPr lang="en-US" baseline="0" dirty="0" smtClean="0"/>
              <a:t> interval=5 to identify DB2 agents with high USR and SYS CPU time.</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8</a:t>
            </a:fld>
            <a:endParaRPr lang="en-US"/>
          </a:p>
        </p:txBody>
      </p:sp>
    </p:spTree>
    <p:extLst>
      <p:ext uri="{BB962C8B-B14F-4D97-AF65-F5344CB8AC3E}">
        <p14:creationId xmlns:p14="http://schemas.microsoft.com/office/powerpoint/2010/main" val="2716091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Next we issues a “db2 get snapshot for application </a:t>
            </a:r>
            <a:r>
              <a:rPr lang="en-US" dirty="0" err="1" smtClean="0"/>
              <a:t>agentid</a:t>
            </a:r>
            <a:r>
              <a:rPr lang="en-US" dirty="0" smtClean="0"/>
              <a:t> 25794” application snapshot for</a:t>
            </a:r>
            <a:r>
              <a:rPr lang="en-US" baseline="0" dirty="0" smtClean="0"/>
              <a:t> further investigation. </a:t>
            </a:r>
            <a:r>
              <a:rPr lang="en-US" dirty="0" smtClean="0"/>
              <a:t> </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9</a:t>
            </a:fld>
            <a:endParaRPr lang="en-US"/>
          </a:p>
        </p:txBody>
      </p:sp>
    </p:spTree>
    <p:extLst>
      <p:ext uri="{BB962C8B-B14F-4D97-AF65-F5344CB8AC3E}">
        <p14:creationId xmlns:p14="http://schemas.microsoft.com/office/powerpoint/2010/main" val="3010074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We</a:t>
            </a:r>
            <a:r>
              <a:rPr lang="en-US" baseline="0" dirty="0" smtClean="0"/>
              <a:t> could have used the Applications administrative view to get some of the data that we obtained in the previous slide but it would not have provided everything that the application snapshot provided. We would need to use some additional snapshot table functions. </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10</a:t>
            </a:fld>
            <a:endParaRPr lang="en-US"/>
          </a:p>
        </p:txBody>
      </p:sp>
    </p:spTree>
    <p:extLst>
      <p:ext uri="{BB962C8B-B14F-4D97-AF65-F5344CB8AC3E}">
        <p14:creationId xmlns:p14="http://schemas.microsoft.com/office/powerpoint/2010/main" val="1131805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The three snapshot table functions combine to give us a complete picture of the state and status of an application. This is equivalent to “db2 get snapshot for applications on &lt;</a:t>
            </a:r>
            <a:r>
              <a:rPr lang="en-US" dirty="0" err="1" smtClean="0"/>
              <a:t>dbname</a:t>
            </a:r>
            <a:r>
              <a:rPr lang="en-US" dirty="0" smtClean="0"/>
              <a:t>&gt;” application snapshot. You could run this script from CRON and save</a:t>
            </a:r>
            <a:r>
              <a:rPr lang="en-US" baseline="0" dirty="0" smtClean="0"/>
              <a:t> each iteration to a file with the date/time appended to it for use in problem determination and for historical data. </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11</a:t>
            </a:fld>
            <a:endParaRPr lang="en-US"/>
          </a:p>
        </p:txBody>
      </p:sp>
    </p:spTree>
    <p:extLst>
      <p:ext uri="{BB962C8B-B14F-4D97-AF65-F5344CB8AC3E}">
        <p14:creationId xmlns:p14="http://schemas.microsoft.com/office/powerpoint/2010/main" val="812797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There</a:t>
            </a:r>
            <a:r>
              <a:rPr lang="en-US" baseline="0" dirty="0" smtClean="0"/>
              <a:t> are many different ways to get the data, use what works best for you.</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12</a:t>
            </a:fld>
            <a:endParaRPr lang="en-US"/>
          </a:p>
        </p:txBody>
      </p:sp>
    </p:spTree>
    <p:extLst>
      <p:ext uri="{BB962C8B-B14F-4D97-AF65-F5344CB8AC3E}">
        <p14:creationId xmlns:p14="http://schemas.microsoft.com/office/powerpoint/2010/main" val="2514382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13</a:t>
            </a:fld>
            <a:endParaRPr lang="en-US"/>
          </a:p>
        </p:txBody>
      </p:sp>
    </p:spTree>
    <p:extLst>
      <p:ext uri="{BB962C8B-B14F-4D97-AF65-F5344CB8AC3E}">
        <p14:creationId xmlns:p14="http://schemas.microsoft.com/office/powerpoint/2010/main" val="24687771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High ratio</a:t>
            </a:r>
            <a:r>
              <a:rPr lang="en-US" baseline="0" dirty="0" smtClean="0"/>
              <a:t> of rows selected to rows read is an indicator of suboptimal SQL, seek and tune the SQL. Think dynamic SQL snapshot, MONREPORT.PKGCACHE report or event monitor, if needed.</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14</a:t>
            </a:fld>
            <a:endParaRPr lang="en-US"/>
          </a:p>
        </p:txBody>
      </p:sp>
    </p:spTree>
    <p:extLst>
      <p:ext uri="{BB962C8B-B14F-4D97-AF65-F5344CB8AC3E}">
        <p14:creationId xmlns:p14="http://schemas.microsoft.com/office/powerpoint/2010/main" val="2462640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15</a:t>
            </a:fld>
            <a:endParaRPr lang="en-US"/>
          </a:p>
        </p:txBody>
      </p:sp>
    </p:spTree>
    <p:extLst>
      <p:ext uri="{BB962C8B-B14F-4D97-AF65-F5344CB8AC3E}">
        <p14:creationId xmlns:p14="http://schemas.microsoft.com/office/powerpoint/2010/main" val="2165348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16</a:t>
            </a:fld>
            <a:endParaRPr lang="en-US"/>
          </a:p>
        </p:txBody>
      </p:sp>
    </p:spTree>
    <p:extLst>
      <p:ext uri="{BB962C8B-B14F-4D97-AF65-F5344CB8AC3E}">
        <p14:creationId xmlns:p14="http://schemas.microsoft.com/office/powerpoint/2010/main" val="166744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SQL from the initial</a:t>
            </a:r>
            <a:r>
              <a:rPr lang="en-US" baseline="0" dirty="0" smtClean="0"/>
              <a:t> application </a:t>
            </a:r>
            <a:r>
              <a:rPr lang="en-US" baseline="0" dirty="0" err="1" smtClean="0"/>
              <a:t>agentid</a:t>
            </a:r>
            <a:r>
              <a:rPr lang="en-US" baseline="0" dirty="0" smtClean="0"/>
              <a:t> snapshot…..</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17</a:t>
            </a:fld>
            <a:endParaRPr lang="en-US"/>
          </a:p>
        </p:txBody>
      </p:sp>
    </p:spTree>
    <p:extLst>
      <p:ext uri="{BB962C8B-B14F-4D97-AF65-F5344CB8AC3E}">
        <p14:creationId xmlns:p14="http://schemas.microsoft.com/office/powerpoint/2010/main" val="164728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db2exfmt formats</a:t>
            </a:r>
            <a:r>
              <a:rPr lang="en-US" baseline="0" dirty="0" smtClean="0"/>
              <a:t> contents of EXPLAIN tables. If invoked without options, you enter interactive command mode. Else options can be entered as follows: db2exfmt –d &lt;</a:t>
            </a:r>
            <a:r>
              <a:rPr lang="en-US" baseline="0" dirty="0" err="1" smtClean="0"/>
              <a:t>dbname</a:t>
            </a:r>
            <a:r>
              <a:rPr lang="en-US" baseline="0" dirty="0" smtClean="0"/>
              <a:t>&gt; -f –g (graph) –s &lt;schema&gt; -o &lt;output file&gt;. </a:t>
            </a:r>
            <a:r>
              <a:rPr lang="en-US" dirty="0" smtClean="0"/>
              <a:t>Note this is partial</a:t>
            </a:r>
            <a:r>
              <a:rPr lang="en-US" baseline="0" dirty="0" smtClean="0"/>
              <a:t> output from db2exfmt, the complete report is over 20 pages long. </a:t>
            </a:r>
            <a:r>
              <a:rPr lang="en-US" dirty="0" smtClean="0"/>
              <a:t>db2exfmt is a command line Explain</a:t>
            </a:r>
            <a:r>
              <a:rPr lang="en-US" baseline="0" dirty="0" smtClean="0"/>
              <a:t> tool that produces a text-based access plan report with a detailed description of all steps involved. IBM support typically works with db2exfmt explains. Use the Explain that works best for you (OPTIM, db2explain, db2caem, </a:t>
            </a:r>
            <a:r>
              <a:rPr lang="en-US" baseline="0" dirty="0" err="1" smtClean="0"/>
              <a:t>etc</a:t>
            </a:r>
            <a:r>
              <a:rPr lang="en-US" baseline="0" dirty="0" smtClean="0"/>
              <a:t>). Below is a partial example of db2exfmt detailed output:</a:t>
            </a:r>
          </a:p>
          <a:p>
            <a:r>
              <a:rPr lang="en-US" sz="1100" dirty="0" smtClean="0">
                <a:effectLst/>
              </a:rPr>
              <a:t>2) UPDATE: (Update)</a:t>
            </a:r>
            <a:r>
              <a:rPr lang="en-US" sz="1100" kern="1200" dirty="0" smtClean="0">
                <a:solidFill>
                  <a:schemeClr val="tx1"/>
                </a:solidFill>
                <a:effectLst/>
              </a:rPr>
              <a:t/>
            </a:r>
            <a:br>
              <a:rPr lang="en-US" sz="1100" kern="1200" dirty="0" smtClean="0">
                <a:solidFill>
                  <a:schemeClr val="tx1"/>
                </a:solidFill>
                <a:effectLst/>
              </a:rPr>
            </a:br>
            <a:r>
              <a:rPr lang="en-US" sz="1100" kern="1200" dirty="0" smtClean="0">
                <a:solidFill>
                  <a:schemeClr val="tx1"/>
                </a:solidFill>
                <a:effectLst/>
              </a:rPr>
              <a:t>                Cumulative Total Cost:          72510.8</a:t>
            </a:r>
            <a:br>
              <a:rPr lang="en-US" sz="1100" kern="1200" dirty="0" smtClean="0">
                <a:solidFill>
                  <a:schemeClr val="tx1"/>
                </a:solidFill>
                <a:effectLst/>
              </a:rPr>
            </a:br>
            <a:r>
              <a:rPr lang="en-US" sz="1100" kern="1200" dirty="0" smtClean="0">
                <a:solidFill>
                  <a:schemeClr val="tx1"/>
                </a:solidFill>
                <a:effectLst/>
              </a:rPr>
              <a:t>                Cumulative CPU Cost:            6.33928e+07</a:t>
            </a:r>
            <a:br>
              <a:rPr lang="en-US" sz="1100" kern="1200" dirty="0" smtClean="0">
                <a:solidFill>
                  <a:schemeClr val="tx1"/>
                </a:solidFill>
                <a:effectLst/>
              </a:rPr>
            </a:br>
            <a:r>
              <a:rPr lang="en-US" sz="1100" kern="1200" dirty="0" smtClean="0">
                <a:solidFill>
                  <a:schemeClr val="tx1"/>
                </a:solidFill>
                <a:effectLst/>
              </a:rPr>
              <a:t>                Cumulative I/O Cost:            5762.12</a:t>
            </a:r>
            <a:br>
              <a:rPr lang="en-US" sz="1100" kern="1200" dirty="0" smtClean="0">
                <a:solidFill>
                  <a:schemeClr val="tx1"/>
                </a:solidFill>
                <a:effectLst/>
              </a:rPr>
            </a:br>
            <a:r>
              <a:rPr lang="en-US" sz="1100" kern="1200" dirty="0" smtClean="0">
                <a:solidFill>
                  <a:schemeClr val="tx1"/>
                </a:solidFill>
                <a:effectLst/>
              </a:rPr>
              <a:t>                Cumulative Re-Total Cost:       18.3426</a:t>
            </a:r>
            <a:br>
              <a:rPr lang="en-US" sz="1100" kern="1200" dirty="0" smtClean="0">
                <a:solidFill>
                  <a:schemeClr val="tx1"/>
                </a:solidFill>
                <a:effectLst/>
              </a:rPr>
            </a:br>
            <a:r>
              <a:rPr lang="en-US" sz="1100" kern="1200" dirty="0" smtClean="0">
                <a:solidFill>
                  <a:schemeClr val="tx1"/>
                </a:solidFill>
                <a:effectLst/>
              </a:rPr>
              <a:t>                Cumulative Re-CPU Cost:         4.31263e+07</a:t>
            </a:r>
            <a:br>
              <a:rPr lang="en-US" sz="1100" kern="1200" dirty="0" smtClean="0">
                <a:solidFill>
                  <a:schemeClr val="tx1"/>
                </a:solidFill>
                <a:effectLst/>
              </a:rPr>
            </a:br>
            <a:r>
              <a:rPr lang="en-US" sz="1100" kern="1200" dirty="0" smtClean="0">
                <a:solidFill>
                  <a:schemeClr val="tx1"/>
                </a:solidFill>
                <a:effectLst/>
              </a:rPr>
              <a:t>                Cumulative Re-I/O Cost:         0.000713898</a:t>
            </a:r>
            <a:br>
              <a:rPr lang="en-US" sz="1100" kern="1200" dirty="0" smtClean="0">
                <a:solidFill>
                  <a:schemeClr val="tx1"/>
                </a:solidFill>
                <a:effectLst/>
              </a:rPr>
            </a:br>
            <a:r>
              <a:rPr lang="en-US" sz="1100" kern="1200" dirty="0" smtClean="0">
                <a:solidFill>
                  <a:schemeClr val="tx1"/>
                </a:solidFill>
                <a:effectLst/>
              </a:rPr>
              <a:t>                Cumulative First Row Cost:      72510.8</a:t>
            </a:r>
            <a:br>
              <a:rPr lang="en-US" sz="1100" kern="1200" dirty="0" smtClean="0">
                <a:solidFill>
                  <a:schemeClr val="tx1"/>
                </a:solidFill>
                <a:effectLst/>
              </a:rPr>
            </a:br>
            <a:r>
              <a:rPr lang="en-US" sz="1100" kern="1200" dirty="0" smtClean="0">
                <a:solidFill>
                  <a:schemeClr val="tx1"/>
                </a:solidFill>
                <a:effectLst/>
              </a:rPr>
              <a:t>                Estimated </a:t>
            </a:r>
            <a:r>
              <a:rPr lang="en-US" sz="1100" kern="1200" dirty="0" err="1" smtClean="0">
                <a:solidFill>
                  <a:schemeClr val="tx1"/>
                </a:solidFill>
                <a:effectLst/>
              </a:rPr>
              <a:t>Bufferpool</a:t>
            </a:r>
            <a:r>
              <a:rPr lang="en-US" sz="1100" kern="1200" dirty="0" smtClean="0">
                <a:solidFill>
                  <a:schemeClr val="tx1"/>
                </a:solidFill>
                <a:effectLst/>
              </a:rPr>
              <a:t> Buffers:   5763.12</a:t>
            </a:r>
            <a:br>
              <a:rPr lang="en-US" sz="1100" kern="1200" dirty="0" smtClean="0">
                <a:solidFill>
                  <a:schemeClr val="tx1"/>
                </a:solidFill>
                <a:effectLst/>
              </a:rPr>
            </a:br>
            <a:r>
              <a:rPr lang="en-US" sz="1100" kern="1200" dirty="0" smtClean="0">
                <a:solidFill>
                  <a:schemeClr val="tx1"/>
                </a:solidFill>
                <a:effectLst/>
              </a:rPr>
              <a:t>                Input Streams:</a:t>
            </a:r>
            <a:br>
              <a:rPr lang="en-US" sz="1100" kern="1200" dirty="0" smtClean="0">
                <a:solidFill>
                  <a:schemeClr val="tx1"/>
                </a:solidFill>
                <a:effectLst/>
              </a:rPr>
            </a:br>
            <a:r>
              <a:rPr lang="en-US" sz="1100" kern="1200" dirty="0" smtClean="0">
                <a:solidFill>
                  <a:schemeClr val="tx1"/>
                </a:solidFill>
                <a:effectLst/>
              </a:rPr>
              <a:t>                -------------</a:t>
            </a:r>
            <a:br>
              <a:rPr lang="en-US" sz="1100" kern="1200" dirty="0" smtClean="0">
                <a:solidFill>
                  <a:schemeClr val="tx1"/>
                </a:solidFill>
                <a:effectLst/>
              </a:rPr>
            </a:br>
            <a:r>
              <a:rPr lang="en-US" sz="1100" kern="1200" dirty="0" smtClean="0">
                <a:solidFill>
                  <a:schemeClr val="tx1"/>
                </a:solidFill>
                <a:effectLst/>
              </a:rPr>
              <a:t>                        9) From Operator #3</a:t>
            </a:r>
            <a:br>
              <a:rPr lang="en-US" sz="1100" kern="1200" dirty="0" smtClean="0">
                <a:solidFill>
                  <a:schemeClr val="tx1"/>
                </a:solidFill>
                <a:effectLst/>
              </a:rPr>
            </a:br>
            <a:r>
              <a:rPr lang="en-US" sz="1100" kern="1200" dirty="0" smtClean="0">
                <a:solidFill>
                  <a:schemeClr val="tx1"/>
                </a:solidFill>
                <a:effectLst/>
              </a:rPr>
              <a:t>                                Estimated number of rows:       0.000713898</a:t>
            </a:r>
            <a:br>
              <a:rPr lang="en-US" sz="1100" kern="1200" dirty="0" smtClean="0">
                <a:solidFill>
                  <a:schemeClr val="tx1"/>
                </a:solidFill>
                <a:effectLst/>
              </a:rPr>
            </a:br>
            <a:r>
              <a:rPr lang="en-US" sz="1100" kern="1200" dirty="0" smtClean="0">
                <a:solidFill>
                  <a:schemeClr val="tx1"/>
                </a:solidFill>
                <a:effectLst/>
              </a:rPr>
              <a:t>                                Number of columns:              3</a:t>
            </a:r>
            <a:br>
              <a:rPr lang="en-US" sz="1100" kern="1200" dirty="0" smtClean="0">
                <a:solidFill>
                  <a:schemeClr val="tx1"/>
                </a:solidFill>
                <a:effectLst/>
              </a:rPr>
            </a:br>
            <a:r>
              <a:rPr lang="en-US" sz="1100" kern="1200" dirty="0" smtClean="0">
                <a:solidFill>
                  <a:schemeClr val="tx1"/>
                </a:solidFill>
                <a:effectLst/>
              </a:rPr>
              <a:t>                                </a:t>
            </a:r>
            <a:r>
              <a:rPr lang="en-US" sz="1100" kern="1200" dirty="0" err="1" smtClean="0">
                <a:solidFill>
                  <a:schemeClr val="tx1"/>
                </a:solidFill>
                <a:effectLst/>
              </a:rPr>
              <a:t>Subquery</a:t>
            </a:r>
            <a:r>
              <a:rPr lang="en-US" sz="1100" kern="1200" dirty="0" smtClean="0">
                <a:solidFill>
                  <a:schemeClr val="tx1"/>
                </a:solidFill>
                <a:effectLst/>
              </a:rPr>
              <a:t> predicate ID:          Not Applicable</a:t>
            </a:r>
            <a:br>
              <a:rPr lang="en-US" sz="1100" kern="1200" dirty="0" smtClean="0">
                <a:solidFill>
                  <a:schemeClr val="tx1"/>
                </a:solidFill>
                <a:effectLst/>
              </a:rPr>
            </a:br>
            <a:r>
              <a:rPr lang="en-US" sz="1100" kern="1200" dirty="0" smtClean="0">
                <a:solidFill>
                  <a:schemeClr val="tx1"/>
                </a:solidFill>
                <a:effectLst/>
              </a:rPr>
              <a:t>                                Column Names:</a:t>
            </a:r>
            <a:br>
              <a:rPr lang="en-US" sz="1100" kern="1200" dirty="0" smtClean="0">
                <a:solidFill>
                  <a:schemeClr val="tx1"/>
                </a:solidFill>
                <a:effectLst/>
              </a:rPr>
            </a:br>
            <a:r>
              <a:rPr lang="en-US" sz="1100" kern="1200" dirty="0" smtClean="0">
                <a:solidFill>
                  <a:schemeClr val="tx1"/>
                </a:solidFill>
                <a:effectLst/>
              </a:rPr>
              <a:t>                                ------------</a:t>
            </a:r>
            <a:br>
              <a:rPr lang="en-US" sz="1100" kern="1200" dirty="0" smtClean="0">
                <a:solidFill>
                  <a:schemeClr val="tx1"/>
                </a:solidFill>
                <a:effectLst/>
              </a:rPr>
            </a:br>
            <a:r>
              <a:rPr lang="en-US" sz="1100" kern="1200" dirty="0" smtClean="0">
                <a:solidFill>
                  <a:schemeClr val="tx1"/>
                </a:solidFill>
                <a:effectLst/>
              </a:rPr>
              <a:t>                                +Q6.$C2+Q6.$C0+Q6.$C1</a:t>
            </a:r>
            <a:br>
              <a:rPr lang="en-US" sz="1100" kern="1200" dirty="0" smtClean="0">
                <a:solidFill>
                  <a:schemeClr val="tx1"/>
                </a:solidFill>
                <a:effectLst/>
              </a:rPr>
            </a:br>
            <a:r>
              <a:rPr lang="en-US" sz="800" kern="1200" dirty="0" smtClean="0">
                <a:solidFill>
                  <a:schemeClr val="tx1"/>
                </a:solidFill>
                <a:effectLst/>
              </a:rPr>
              <a:t/>
            </a:r>
            <a:br>
              <a:rPr lang="en-US" sz="800" kern="1200" dirty="0" smtClean="0">
                <a:solidFill>
                  <a:schemeClr val="tx1"/>
                </a:solidFill>
                <a:effectLst/>
              </a:rPr>
            </a:br>
            <a:r>
              <a:rPr lang="en-US" sz="800" kern="1200" dirty="0" smtClean="0">
                <a:solidFill>
                  <a:schemeClr val="tx1"/>
                </a:solidFill>
                <a:effectLst/>
              </a:rPr>
              <a:t/>
            </a:r>
            <a:br>
              <a:rPr lang="en-US" sz="800" kern="1200" dirty="0" smtClean="0">
                <a:solidFill>
                  <a:schemeClr val="tx1"/>
                </a:solidFill>
                <a:effectLst/>
              </a:rPr>
            </a:br>
            <a:r>
              <a:rPr lang="en-US" sz="800" kern="1200" dirty="0" smtClean="0">
                <a:solidFill>
                  <a:schemeClr val="tx1"/>
                </a:solidFill>
                <a:effectLst/>
              </a:rPr>
              <a:t>               </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18</a:t>
            </a:fld>
            <a:endParaRPr lang="en-US"/>
          </a:p>
        </p:txBody>
      </p:sp>
    </p:spTree>
    <p:extLst>
      <p:ext uri="{BB962C8B-B14F-4D97-AF65-F5344CB8AC3E}">
        <p14:creationId xmlns:p14="http://schemas.microsoft.com/office/powerpoint/2010/main" val="25270935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Explain the SQL using your favorite Explain</a:t>
            </a:r>
            <a:r>
              <a:rPr lang="en-US" baseline="0" dirty="0" smtClean="0"/>
              <a:t> tool. I prefer db2exfmt or db2caem.</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19</a:t>
            </a:fld>
            <a:endParaRPr lang="en-US"/>
          </a:p>
        </p:txBody>
      </p:sp>
    </p:spTree>
    <p:extLst>
      <p:ext uri="{BB962C8B-B14F-4D97-AF65-F5344CB8AC3E}">
        <p14:creationId xmlns:p14="http://schemas.microsoft.com/office/powerpoint/2010/main" val="787003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20</a:t>
            </a:fld>
            <a:endParaRPr lang="en-US"/>
          </a:p>
        </p:txBody>
      </p:sp>
    </p:spTree>
    <p:extLst>
      <p:ext uri="{BB962C8B-B14F-4D97-AF65-F5344CB8AC3E}">
        <p14:creationId xmlns:p14="http://schemas.microsoft.com/office/powerpoint/2010/main" val="22370590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21</a:t>
            </a:fld>
            <a:endParaRPr lang="en-US"/>
          </a:p>
        </p:txBody>
      </p:sp>
    </p:spTree>
    <p:extLst>
      <p:ext uri="{BB962C8B-B14F-4D97-AF65-F5344CB8AC3E}">
        <p14:creationId xmlns:p14="http://schemas.microsoft.com/office/powerpoint/2010/main" val="7309448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a:t>
            </a:r>
            <a:r>
              <a:rPr lang="en-US" dirty="0" smtClean="0">
                <a:solidFill>
                  <a:srgbClr val="0070C0"/>
                </a:solidFill>
              </a:rPr>
              <a:t>Or of course you can also use your favorite third</a:t>
            </a:r>
            <a:r>
              <a:rPr lang="en-US" baseline="0" dirty="0" smtClean="0">
                <a:solidFill>
                  <a:srgbClr val="0070C0"/>
                </a:solidFill>
              </a:rPr>
              <a:t> party vendor </a:t>
            </a:r>
            <a:r>
              <a:rPr lang="en-US" dirty="0" smtClean="0">
                <a:solidFill>
                  <a:srgbClr val="0070C0"/>
                </a:solidFill>
              </a:rPr>
              <a:t>monitoring tool. The MONREPORT Stored Procedure</a:t>
            </a:r>
            <a:r>
              <a:rPr lang="en-US" baseline="0" dirty="0" smtClean="0">
                <a:solidFill>
                  <a:srgbClr val="0070C0"/>
                </a:solidFill>
              </a:rPr>
              <a:t> and </a:t>
            </a:r>
            <a:r>
              <a:rPr lang="en-US" dirty="0" smtClean="0">
                <a:solidFill>
                  <a:srgbClr val="0070C0"/>
                </a:solidFill>
              </a:rPr>
              <a:t>combination of Administrative Views, Snapshot Table Functions and Convenience Views provides for very good DB2 built-in monitoring capability.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22</a:t>
            </a:fld>
            <a:endParaRPr lang="en-US"/>
          </a:p>
        </p:txBody>
      </p:sp>
    </p:spTree>
    <p:extLst>
      <p:ext uri="{BB962C8B-B14F-4D97-AF65-F5344CB8AC3E}">
        <p14:creationId xmlns:p14="http://schemas.microsoft.com/office/powerpoint/2010/main" val="7309448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Use this query to identify applications running in a UOWEXEC or LOCKWAIT state along with associated SQL and metrics associated with the</a:t>
            </a:r>
          </a:p>
          <a:p>
            <a:r>
              <a:rPr lang="en-US" dirty="0" smtClean="0"/>
              <a:t>Application such as sort overflows, rows read, </a:t>
            </a:r>
            <a:r>
              <a:rPr lang="en-US" dirty="0" err="1" smtClean="0"/>
              <a:t>cpu</a:t>
            </a:r>
            <a:r>
              <a:rPr lang="en-US" baseline="0" dirty="0" smtClean="0"/>
              <a:t> time, lock waiting.  Replace the snapshot table functions with the MON_ Administrative views as snapshot monitoring functionality is no longer being enhanced. </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23</a:t>
            </a:fld>
            <a:endParaRPr lang="en-US"/>
          </a:p>
        </p:txBody>
      </p:sp>
    </p:spTree>
    <p:extLst>
      <p:ext uri="{BB962C8B-B14F-4D97-AF65-F5344CB8AC3E}">
        <p14:creationId xmlns:p14="http://schemas.microsoft.com/office/powerpoint/2010/main" val="8127979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91EF36-C6B6-4E0A-8F84-F9EAC9F07859}" type="slidenum">
              <a:rPr lang="en-US"/>
              <a:pPr/>
              <a:t>24</a:t>
            </a:fld>
            <a:endParaRPr lang="en-US"/>
          </a:p>
        </p:txBody>
      </p:sp>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p:txBody>
          <a:bodyPr/>
          <a:lstStyle/>
          <a:p>
            <a:r>
              <a:rPr lang="en-US" sz="1800" dirty="0"/>
              <a:t>NOTES:</a:t>
            </a:r>
          </a:p>
          <a:p>
            <a:r>
              <a:rPr lang="en-US" sz="1800" dirty="0"/>
              <a:t>Identifying and resolving lock contention problems is one of the main tasks DBAs perform in online real-time monitoring.  Unlike the lock snapshot, the output from the –locks option presents lock activity in an easy to use format. It can be used to quickly identify lock holders and waiters. </a:t>
            </a:r>
            <a:r>
              <a:rPr lang="en-US" sz="1800" dirty="0" smtClean="0"/>
              <a:t>Use the –trans db2pd option to obtain the application</a:t>
            </a:r>
            <a:r>
              <a:rPr lang="en-US" sz="1800" baseline="0" dirty="0" smtClean="0"/>
              <a:t> </a:t>
            </a:r>
            <a:r>
              <a:rPr lang="en-US" sz="1800" baseline="0" dirty="0" err="1" smtClean="0"/>
              <a:t>agentid</a:t>
            </a:r>
            <a:r>
              <a:rPr lang="en-US" sz="1800" baseline="0" dirty="0" smtClean="0"/>
              <a:t> to associate the </a:t>
            </a:r>
            <a:r>
              <a:rPr lang="en-US" sz="1800" baseline="0" dirty="0" err="1" smtClean="0"/>
              <a:t>tranHdl</a:t>
            </a:r>
            <a:r>
              <a:rPr lang="en-US" sz="1800" baseline="0" dirty="0" smtClean="0"/>
              <a:t> to the </a:t>
            </a:r>
            <a:r>
              <a:rPr lang="en-US" sz="1800" baseline="0" dirty="0" err="1" smtClean="0"/>
              <a:t>agentid</a:t>
            </a:r>
            <a:r>
              <a:rPr lang="en-US" sz="1800" baseline="0" dirty="0" smtClean="0"/>
              <a:t>.  You can also use the db2pd –</a:t>
            </a:r>
            <a:r>
              <a:rPr lang="en-US" sz="1800" baseline="0" dirty="0" err="1" smtClean="0"/>
              <a:t>wlocks</a:t>
            </a:r>
            <a:r>
              <a:rPr lang="en-US" sz="1800" baseline="0" dirty="0" smtClean="0"/>
              <a:t> option to identify all applications waiting on locks and the use the db2pd –</a:t>
            </a:r>
            <a:r>
              <a:rPr lang="en-US" sz="1800" baseline="0" dirty="0" err="1" smtClean="0"/>
              <a:t>apinfo</a:t>
            </a:r>
            <a:r>
              <a:rPr lang="en-US" sz="1800" baseline="0" dirty="0" smtClean="0"/>
              <a:t> &lt;</a:t>
            </a:r>
            <a:r>
              <a:rPr lang="en-US" sz="1800" baseline="0" dirty="0" err="1" smtClean="0"/>
              <a:t>agentid</a:t>
            </a:r>
            <a:r>
              <a:rPr lang="en-US" sz="1800" baseline="0" dirty="0" smtClean="0"/>
              <a:t>&gt; command to drill down to the application and lock details. </a:t>
            </a:r>
            <a:endParaRPr lang="en-US" sz="1800"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8C7454-C867-4CE6-8C8E-488E1205327B}" type="slidenum">
              <a:rPr lang="en-US"/>
              <a:pPr/>
              <a:t>25</a:t>
            </a:fld>
            <a:endParaRPr lang="en-US"/>
          </a:p>
        </p:txBody>
      </p:sp>
      <p:sp>
        <p:nvSpPr>
          <p:cNvPr id="262146" name="Rectangle 2"/>
          <p:cNvSpPr>
            <a:spLocks noGrp="1" noRot="1" noChangeAspect="1" noChangeArrowheads="1" noTextEdit="1"/>
          </p:cNvSpPr>
          <p:nvPr>
            <p:ph type="sldImg"/>
          </p:nvPr>
        </p:nvSpPr>
        <p:spPr>
          <a:xfrm>
            <a:off x="1143000" y="695325"/>
            <a:ext cx="4656138" cy="3492500"/>
          </a:xfrm>
          <a:ln/>
        </p:spPr>
      </p:sp>
      <p:sp>
        <p:nvSpPr>
          <p:cNvPr id="262147" name="Rectangle 3"/>
          <p:cNvSpPr>
            <a:spLocks noGrp="1" noChangeArrowheads="1"/>
          </p:cNvSpPr>
          <p:nvPr>
            <p:ph type="body" idx="1"/>
          </p:nvPr>
        </p:nvSpPr>
        <p:spPr/>
        <p:txBody>
          <a:bodyPr/>
          <a:lstStyle/>
          <a:p>
            <a:r>
              <a:rPr lang="en-US" sz="1800" dirty="0"/>
              <a:t>NOTES:</a:t>
            </a:r>
            <a:r>
              <a:rPr lang="en-US" dirty="0"/>
              <a:t>  db2pd –</a:t>
            </a:r>
            <a:r>
              <a:rPr lang="en-US" dirty="0" err="1"/>
              <a:t>db</a:t>
            </a:r>
            <a:r>
              <a:rPr lang="en-US" dirty="0"/>
              <a:t> GTSTST1 –locks </a:t>
            </a:r>
            <a:r>
              <a:rPr lang="en-US" dirty="0" err="1" smtClean="0"/>
              <a:t>showlocks</a:t>
            </a:r>
            <a:endParaRPr lang="en-US" dirty="0"/>
          </a:p>
          <a:p>
            <a:r>
              <a:rPr lang="en-US" sz="1800" dirty="0"/>
              <a:t>The –locks show option can be used to drilldown even further into lock details. As shown in the above slide, </a:t>
            </a:r>
            <a:r>
              <a:rPr lang="en-US" sz="1800" dirty="0" err="1"/>
              <a:t>TranHdl</a:t>
            </a:r>
            <a:r>
              <a:rPr lang="en-US" sz="1800" dirty="0"/>
              <a:t> 3 is waiting on a row lock in table space id 2, table id 3, row 27. The same as </a:t>
            </a:r>
            <a:r>
              <a:rPr lang="en-US" sz="1800" dirty="0" err="1"/>
              <a:t>TranHdl</a:t>
            </a:r>
            <a:r>
              <a:rPr lang="en-US" sz="1800" dirty="0"/>
              <a:t> 2. DB2 Internal lock information is displayed and is now documented. Internal P locks are locks on the package cache and V locks are locks on the dynamic SQL cache, and not shown is </a:t>
            </a:r>
            <a:r>
              <a:rPr lang="en-US" sz="1800" dirty="0" err="1"/>
              <a:t>CatCache</a:t>
            </a:r>
            <a:r>
              <a:rPr lang="en-US" sz="1800" dirty="0"/>
              <a:t> which shows locks on the catalog cache.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You</a:t>
            </a:r>
            <a:r>
              <a:rPr lang="en-US" baseline="0" dirty="0" smtClean="0"/>
              <a:t> can use the SNAPLOCKWAIT Administrative view to identify lock wait conditions. You can identify the owner of the lock, mode, duration and </a:t>
            </a:r>
            <a:r>
              <a:rPr lang="en-US" baseline="0" dirty="0" err="1" smtClean="0"/>
              <a:t>agentid</a:t>
            </a:r>
            <a:r>
              <a:rPr lang="en-US" baseline="0" dirty="0" smtClean="0"/>
              <a:t> that is holding the lock. </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26</a:t>
            </a:fld>
            <a:endParaRPr lang="en-US"/>
          </a:p>
        </p:txBody>
      </p:sp>
    </p:spTree>
    <p:extLst>
      <p:ext uri="{BB962C8B-B14F-4D97-AF65-F5344CB8AC3E}">
        <p14:creationId xmlns:p14="http://schemas.microsoft.com/office/powerpoint/2010/main" val="26842795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Default monitoring interval</a:t>
            </a:r>
            <a:r>
              <a:rPr lang="en-US" baseline="0" dirty="0" smtClean="0"/>
              <a:t> is 10 seconds, can be specified as DEFAULT VALUE on CALL statement or a different value can be specified:</a:t>
            </a:r>
          </a:p>
          <a:p>
            <a:endParaRPr lang="en-US" baseline="0" dirty="0" smtClean="0"/>
          </a:p>
          <a:p>
            <a:r>
              <a:rPr lang="en-US" baseline="0" dirty="0" smtClean="0"/>
              <a:t>Examples: “CALL MONREPORT.LOCKWAIT ()”</a:t>
            </a:r>
          </a:p>
          <a:p>
            <a:r>
              <a:rPr lang="en-US" baseline="0" dirty="0" smtClean="0"/>
              <a:t>                “CALL MONREPORT.LOCKWAIT (20, 4389)”</a:t>
            </a:r>
          </a:p>
          <a:p>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27</a:t>
            </a:fld>
            <a:endParaRPr lang="en-US"/>
          </a:p>
        </p:txBody>
      </p:sp>
    </p:spTree>
    <p:extLst>
      <p:ext uri="{BB962C8B-B14F-4D97-AF65-F5344CB8AC3E}">
        <p14:creationId xmlns:p14="http://schemas.microsoft.com/office/powerpoint/2010/main" val="26842795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14400" y="4416892"/>
            <a:ext cx="5029200" cy="4888943"/>
          </a:xfrm>
        </p:spPr>
        <p:txBody>
          <a:bodyPr/>
          <a:lstStyle/>
          <a:p>
            <a:r>
              <a:rPr lang="en-US" dirty="0" smtClean="0"/>
              <a:t>NOTES: The new LOCKING event monitor</a:t>
            </a:r>
            <a:r>
              <a:rPr lang="en-US" baseline="0" dirty="0" smtClean="0"/>
              <a:t> captures lock timeouts, deadlocks, and lock waits of specified duration if associated database Configuration parameters set. Set DB CFG values as follows:</a:t>
            </a:r>
          </a:p>
          <a:p>
            <a:r>
              <a:rPr lang="en-US" b="0" i="0" kern="1200" dirty="0" smtClean="0">
                <a:solidFill>
                  <a:schemeClr val="tx1"/>
                </a:solidFill>
                <a:effectLst/>
              </a:rPr>
              <a:t>db2 update </a:t>
            </a:r>
            <a:r>
              <a:rPr lang="en-US" b="0" i="0" kern="1200" dirty="0" err="1" smtClean="0">
                <a:solidFill>
                  <a:schemeClr val="tx1"/>
                </a:solidFill>
                <a:effectLst/>
              </a:rPr>
              <a:t>db</a:t>
            </a:r>
            <a:r>
              <a:rPr lang="en-US" b="0" i="0" kern="1200" dirty="0" smtClean="0">
                <a:solidFill>
                  <a:schemeClr val="tx1"/>
                </a:solidFill>
                <a:effectLst/>
              </a:rPr>
              <a:t> </a:t>
            </a:r>
            <a:r>
              <a:rPr lang="en-US" b="0" i="0" kern="1200" dirty="0" err="1" smtClean="0">
                <a:solidFill>
                  <a:schemeClr val="tx1"/>
                </a:solidFill>
                <a:effectLst/>
              </a:rPr>
              <a:t>cfg</a:t>
            </a:r>
            <a:r>
              <a:rPr lang="en-US" b="0" i="0" kern="1200" dirty="0" smtClean="0">
                <a:solidFill>
                  <a:schemeClr val="tx1"/>
                </a:solidFill>
                <a:effectLst/>
              </a:rPr>
              <a:t> for gts1 using </a:t>
            </a:r>
            <a:r>
              <a:rPr lang="en-US" b="0" i="0" kern="1200" dirty="0" err="1" smtClean="0">
                <a:solidFill>
                  <a:schemeClr val="tx1"/>
                </a:solidFill>
                <a:effectLst/>
              </a:rPr>
              <a:t>mon_lockwait</a:t>
            </a:r>
            <a:r>
              <a:rPr lang="en-US" b="0" i="0" kern="1200" dirty="0" smtClean="0">
                <a:solidFill>
                  <a:schemeClr val="tx1"/>
                </a:solidFill>
                <a:effectLst/>
              </a:rPr>
              <a:t> </a:t>
            </a:r>
            <a:r>
              <a:rPr lang="en-US" b="0" i="0" kern="1200" dirty="0" err="1" smtClean="0">
                <a:solidFill>
                  <a:schemeClr val="tx1"/>
                </a:solidFill>
                <a:effectLst/>
              </a:rPr>
              <a:t>hist_and_values</a:t>
            </a:r>
            <a:r>
              <a:rPr lang="en-US" b="0" i="0" kern="1200" dirty="0" smtClean="0">
                <a:solidFill>
                  <a:schemeClr val="tx1"/>
                </a:solidFill>
                <a:effectLst/>
              </a:rPr>
              <a:t> (capture </a:t>
            </a:r>
            <a:r>
              <a:rPr lang="en-US" b="0" i="0" kern="1200" dirty="0" err="1" smtClean="0">
                <a:solidFill>
                  <a:schemeClr val="tx1"/>
                </a:solidFill>
                <a:effectLst/>
              </a:rPr>
              <a:t>lockwait</a:t>
            </a:r>
            <a:r>
              <a:rPr lang="en-US" b="0" i="0" kern="1200" baseline="0" dirty="0" smtClean="0">
                <a:solidFill>
                  <a:schemeClr val="tx1"/>
                </a:solidFill>
                <a:effectLst/>
              </a:rPr>
              <a:t> events and values)</a:t>
            </a:r>
            <a:endParaRPr lang="en-US" b="0" i="0" kern="1200" dirty="0" smtClean="0">
              <a:solidFill>
                <a:schemeClr val="tx1"/>
              </a:solidFill>
              <a:effectLst/>
            </a:endParaRPr>
          </a:p>
          <a:p>
            <a:r>
              <a:rPr lang="en-US" b="0" i="0" kern="1200" dirty="0" smtClean="0">
                <a:solidFill>
                  <a:schemeClr val="tx1"/>
                </a:solidFill>
                <a:effectLst/>
              </a:rPr>
              <a:t>db2 update </a:t>
            </a:r>
            <a:r>
              <a:rPr lang="en-US" b="0" i="0" kern="1200" dirty="0" err="1" smtClean="0">
                <a:solidFill>
                  <a:schemeClr val="tx1"/>
                </a:solidFill>
                <a:effectLst/>
              </a:rPr>
              <a:t>db</a:t>
            </a:r>
            <a:r>
              <a:rPr lang="en-US" b="0" i="0" kern="1200" dirty="0" smtClean="0">
                <a:solidFill>
                  <a:schemeClr val="tx1"/>
                </a:solidFill>
                <a:effectLst/>
              </a:rPr>
              <a:t> </a:t>
            </a:r>
            <a:r>
              <a:rPr lang="en-US" b="0" i="0" kern="1200" dirty="0" err="1" smtClean="0">
                <a:solidFill>
                  <a:schemeClr val="tx1"/>
                </a:solidFill>
                <a:effectLst/>
              </a:rPr>
              <a:t>cfg</a:t>
            </a:r>
            <a:r>
              <a:rPr lang="en-US" b="0" i="0" kern="1200" dirty="0" smtClean="0">
                <a:solidFill>
                  <a:schemeClr val="tx1"/>
                </a:solidFill>
                <a:effectLst/>
              </a:rPr>
              <a:t> for gts1 using </a:t>
            </a:r>
            <a:r>
              <a:rPr lang="en-US" b="0" i="0" kern="1200" dirty="0" err="1" smtClean="0">
                <a:solidFill>
                  <a:schemeClr val="tx1"/>
                </a:solidFill>
                <a:effectLst/>
              </a:rPr>
              <a:t>mon_lw_thresh</a:t>
            </a:r>
            <a:r>
              <a:rPr lang="en-US" b="0" i="0" kern="1200" dirty="0" smtClean="0">
                <a:solidFill>
                  <a:schemeClr val="tx1"/>
                </a:solidFill>
                <a:effectLst/>
              </a:rPr>
              <a:t> 10000000</a:t>
            </a:r>
            <a:r>
              <a:rPr lang="en-US" dirty="0" smtClean="0"/>
              <a:t> </a:t>
            </a:r>
            <a:r>
              <a:rPr lang="en-US" baseline="0" dirty="0" smtClean="0"/>
              <a:t> (capture </a:t>
            </a:r>
            <a:r>
              <a:rPr lang="en-US" baseline="0" dirty="0" err="1" smtClean="0"/>
              <a:t>lockwait</a:t>
            </a:r>
            <a:r>
              <a:rPr lang="en-US" baseline="0" dirty="0" smtClean="0"/>
              <a:t> events that exceed threshold value)</a:t>
            </a:r>
          </a:p>
          <a:p>
            <a:r>
              <a:rPr lang="en-US" b="0" i="0" kern="1200" dirty="0" smtClean="0">
                <a:solidFill>
                  <a:schemeClr val="tx1"/>
                </a:solidFill>
                <a:effectLst/>
              </a:rPr>
              <a:t>db2 update </a:t>
            </a:r>
            <a:r>
              <a:rPr lang="en-US" b="0" i="0" kern="1200" dirty="0" err="1" smtClean="0">
                <a:solidFill>
                  <a:schemeClr val="tx1"/>
                </a:solidFill>
                <a:effectLst/>
              </a:rPr>
              <a:t>db</a:t>
            </a:r>
            <a:r>
              <a:rPr lang="en-US" b="0" i="0" kern="1200" dirty="0" smtClean="0">
                <a:solidFill>
                  <a:schemeClr val="tx1"/>
                </a:solidFill>
                <a:effectLst/>
              </a:rPr>
              <a:t> </a:t>
            </a:r>
            <a:r>
              <a:rPr lang="en-US" b="0" i="0" kern="1200" dirty="0" err="1" smtClean="0">
                <a:solidFill>
                  <a:schemeClr val="tx1"/>
                </a:solidFill>
                <a:effectLst/>
              </a:rPr>
              <a:t>cfg</a:t>
            </a:r>
            <a:r>
              <a:rPr lang="en-US" b="0" i="0" kern="1200" dirty="0" smtClean="0">
                <a:solidFill>
                  <a:schemeClr val="tx1"/>
                </a:solidFill>
                <a:effectLst/>
              </a:rPr>
              <a:t> for gts1 using </a:t>
            </a:r>
            <a:r>
              <a:rPr lang="en-US" b="0" i="0" kern="1200" dirty="0" err="1" smtClean="0">
                <a:solidFill>
                  <a:schemeClr val="tx1"/>
                </a:solidFill>
                <a:effectLst/>
              </a:rPr>
              <a:t>mon_locktimeout</a:t>
            </a:r>
            <a:r>
              <a:rPr lang="en-US" b="0" i="0" kern="1200" dirty="0" smtClean="0">
                <a:solidFill>
                  <a:schemeClr val="tx1"/>
                </a:solidFill>
                <a:effectLst/>
              </a:rPr>
              <a:t> </a:t>
            </a:r>
            <a:r>
              <a:rPr lang="en-US" b="0" i="0" kern="1200" dirty="0" err="1" smtClean="0">
                <a:solidFill>
                  <a:schemeClr val="tx1"/>
                </a:solidFill>
                <a:effectLst/>
              </a:rPr>
              <a:t>hist_and_values</a:t>
            </a:r>
            <a:r>
              <a:rPr lang="en-US" dirty="0" smtClean="0"/>
              <a:t> (capture </a:t>
            </a:r>
            <a:r>
              <a:rPr lang="en-US" dirty="0" err="1" smtClean="0"/>
              <a:t>locktimeouts</a:t>
            </a:r>
            <a:r>
              <a:rPr lang="en-US" dirty="0" smtClean="0"/>
              <a:t>)</a:t>
            </a:r>
          </a:p>
          <a:p>
            <a:r>
              <a:rPr lang="en-US" b="0" i="0" kern="1200" dirty="0" smtClean="0">
                <a:solidFill>
                  <a:schemeClr val="tx1"/>
                </a:solidFill>
                <a:effectLst/>
              </a:rPr>
              <a:t>db2 update </a:t>
            </a:r>
            <a:r>
              <a:rPr lang="en-US" b="0" i="0" kern="1200" dirty="0" err="1" smtClean="0">
                <a:solidFill>
                  <a:schemeClr val="tx1"/>
                </a:solidFill>
                <a:effectLst/>
              </a:rPr>
              <a:t>db</a:t>
            </a:r>
            <a:r>
              <a:rPr lang="en-US" b="0" i="0" kern="1200" dirty="0" smtClean="0">
                <a:solidFill>
                  <a:schemeClr val="tx1"/>
                </a:solidFill>
                <a:effectLst/>
              </a:rPr>
              <a:t> </a:t>
            </a:r>
            <a:r>
              <a:rPr lang="en-US" b="0" i="0" kern="1200" dirty="0" err="1" smtClean="0">
                <a:solidFill>
                  <a:schemeClr val="tx1"/>
                </a:solidFill>
                <a:effectLst/>
              </a:rPr>
              <a:t>cfg</a:t>
            </a:r>
            <a:r>
              <a:rPr lang="en-US" b="0" i="0" kern="1200" dirty="0" smtClean="0">
                <a:solidFill>
                  <a:schemeClr val="tx1"/>
                </a:solidFill>
                <a:effectLst/>
              </a:rPr>
              <a:t> for gts1 using </a:t>
            </a:r>
            <a:r>
              <a:rPr lang="en-US" b="0" i="0" kern="1200" dirty="0" err="1" smtClean="0">
                <a:solidFill>
                  <a:schemeClr val="tx1"/>
                </a:solidFill>
                <a:effectLst/>
              </a:rPr>
              <a:t>mon_deadlock</a:t>
            </a:r>
            <a:r>
              <a:rPr lang="en-US" b="0" i="0" kern="1200" dirty="0" smtClean="0">
                <a:solidFill>
                  <a:schemeClr val="tx1"/>
                </a:solidFill>
                <a:effectLst/>
              </a:rPr>
              <a:t> </a:t>
            </a:r>
            <a:r>
              <a:rPr lang="en-US" b="0" i="0" kern="1200" dirty="0" err="1" smtClean="0">
                <a:solidFill>
                  <a:schemeClr val="tx1"/>
                </a:solidFill>
                <a:effectLst/>
              </a:rPr>
              <a:t>hist_and_values</a:t>
            </a:r>
            <a:r>
              <a:rPr lang="en-US" dirty="0" smtClean="0"/>
              <a:t> (capture deadlocks with history)</a:t>
            </a:r>
          </a:p>
          <a:p>
            <a:r>
              <a:rPr lang="en-US" dirty="0" smtClean="0"/>
              <a:t>Note default</a:t>
            </a:r>
            <a:r>
              <a:rPr lang="en-US" baseline="0" dirty="0" smtClean="0"/>
              <a:t> values in DB2 10: </a:t>
            </a:r>
          </a:p>
          <a:p>
            <a:r>
              <a:rPr lang="en-US" dirty="0" smtClean="0"/>
              <a:t>Lock timeout events                   (MON_LOCKTIMEOUT) = NONE</a:t>
            </a:r>
          </a:p>
          <a:p>
            <a:r>
              <a:rPr lang="en-US" dirty="0" smtClean="0"/>
              <a:t>Deadlock events                          (MON_DEADLOCK) = WITHOUT_HIST</a:t>
            </a:r>
          </a:p>
          <a:p>
            <a:r>
              <a:rPr lang="en-US" dirty="0" smtClean="0"/>
              <a:t>Lock wait events                         (MON_LOCKWAIT) = NONE</a:t>
            </a:r>
          </a:p>
          <a:p>
            <a:r>
              <a:rPr lang="en-US" dirty="0" smtClean="0"/>
              <a:t>Lock wait event threshold               (MON_LW_THRESH) = 5000000</a:t>
            </a:r>
            <a:endParaRPr lang="en-US" baseline="0" dirty="0" smtClean="0"/>
          </a:p>
          <a:p>
            <a:r>
              <a:rPr lang="en-US" b="0" i="0" kern="1200" dirty="0" smtClean="0">
                <a:solidFill>
                  <a:schemeClr val="tx1"/>
                </a:solidFill>
                <a:effectLst/>
              </a:rPr>
              <a:t>CREATE EVENT MONITOR MONLOCKS FOR LOCKING WRITE TO UNFORMATTED EVENT TABLE</a:t>
            </a:r>
            <a:r>
              <a:rPr lang="en-US" dirty="0" smtClean="0"/>
              <a:t> . Activate the </a:t>
            </a:r>
            <a:r>
              <a:rPr lang="en-US" baseline="0" dirty="0" smtClean="0"/>
              <a:t>Event monitor. </a:t>
            </a:r>
          </a:p>
          <a:p>
            <a:r>
              <a:rPr lang="en-US" baseline="0" dirty="0" smtClean="0"/>
              <a:t>Use the db2evmonfmt to format LOCKING event monitor data to a text file or use the </a:t>
            </a:r>
            <a:r>
              <a:rPr lang="en-US" b="0" i="0" kern="1200" dirty="0" smtClean="0">
                <a:solidFill>
                  <a:schemeClr val="tx1"/>
                </a:solidFill>
                <a:effectLst/>
              </a:rPr>
              <a:t>EVMON_FORMAT_UE_TO_XML table function to create</a:t>
            </a:r>
            <a:r>
              <a:rPr lang="en-US" b="0" i="0" kern="1200" baseline="0" dirty="0" smtClean="0">
                <a:solidFill>
                  <a:schemeClr val="tx1"/>
                </a:solidFill>
                <a:effectLst/>
              </a:rPr>
              <a:t> a formatted XML document as output. NOTE IN DB2 10, you can now create the LOCKING event monitor so that it WRITES TO regular tables and can be queried using SQL. </a:t>
            </a:r>
            <a:endParaRPr lang="en-US" baseline="0" dirty="0" smtClean="0"/>
          </a:p>
          <a:p>
            <a:endParaRPr lang="en-US" sz="1000"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28</a:t>
            </a:fld>
            <a:endParaRPr lang="en-US"/>
          </a:p>
        </p:txBody>
      </p:sp>
    </p:spTree>
    <p:extLst>
      <p:ext uri="{BB962C8B-B14F-4D97-AF65-F5344CB8AC3E}">
        <p14:creationId xmlns:p14="http://schemas.microsoft.com/office/powerpoint/2010/main" val="26842795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Use the LONG_RUNNING_SQL Administrative</a:t>
            </a:r>
            <a:r>
              <a:rPr lang="en-US" baseline="0" dirty="0" smtClean="0"/>
              <a:t> view to potentially identify high cost suboptimal SQL. This is just another option and another tool for you to use in tuning and maintaining your database. You want to look for applications that are UOWEXEC or in UOWAIT as these can help you to drill down further. However, the TOPSQL query does a better job at identifying high cost SQL, either using this query or using the MONREPORT.CURRENTSQL report.</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29</a:t>
            </a:fld>
            <a:endParaRPr lang="en-US"/>
          </a:p>
        </p:txBody>
      </p:sp>
    </p:spTree>
    <p:extLst>
      <p:ext uri="{BB962C8B-B14F-4D97-AF65-F5344CB8AC3E}">
        <p14:creationId xmlns:p14="http://schemas.microsoft.com/office/powerpoint/2010/main" val="42763297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30</a:t>
            </a:fld>
            <a:endParaRPr lang="en-US"/>
          </a:p>
        </p:txBody>
      </p:sp>
    </p:spTree>
    <p:extLst>
      <p:ext uri="{BB962C8B-B14F-4D97-AF65-F5344CB8AC3E}">
        <p14:creationId xmlns:p14="http://schemas.microsoft.com/office/powerpoint/2010/main" val="2306829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The TOP 10 SQL query uses</a:t>
            </a:r>
            <a:r>
              <a:rPr lang="en-US" baseline="0" dirty="0" smtClean="0"/>
              <a:t> the SYSIBMADM.SNAPDYN_SQL Administrative view and ranks the </a:t>
            </a:r>
            <a:r>
              <a:rPr lang="en-US" baseline="0" dirty="0" err="1" smtClean="0"/>
              <a:t>sql</a:t>
            </a:r>
            <a:r>
              <a:rPr lang="en-US" baseline="0" dirty="0" smtClean="0"/>
              <a:t> based on user selected criteria.</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31</a:t>
            </a:fld>
            <a:endParaRPr lang="en-US"/>
          </a:p>
        </p:txBody>
      </p:sp>
    </p:spTree>
    <p:extLst>
      <p:ext uri="{BB962C8B-B14F-4D97-AF65-F5344CB8AC3E}">
        <p14:creationId xmlns:p14="http://schemas.microsoft.com/office/powerpoint/2010/main" val="35481034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After running the Top</a:t>
            </a:r>
            <a:r>
              <a:rPr lang="en-US" baseline="0" dirty="0" smtClean="0"/>
              <a:t> 10 SQL ranking query, you will have a list of TOP 10 SQL to possibly tune. Start with the #1 and work your way through the list. </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32</a:t>
            </a:fld>
            <a:endParaRPr lang="en-US"/>
          </a:p>
        </p:txBody>
      </p:sp>
    </p:spTree>
    <p:extLst>
      <p:ext uri="{BB962C8B-B14F-4D97-AF65-F5344CB8AC3E}">
        <p14:creationId xmlns:p14="http://schemas.microsoft.com/office/powerpoint/2010/main" val="900405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So in next</a:t>
            </a:r>
            <a:r>
              <a:rPr lang="en-US" baseline="0" dirty="0" smtClean="0"/>
              <a:t> step after running TOPSQL query is to take the #1 ranked query and tune it either by rewriting it or through index redesign or any other tricks or techniques in your bag (Statistics View, Optimizer profile). Since this is a PeopleSoft query and rewrite is not impossible but quite difficult for developers to implement in PeopleSoft, I investigated an index solution. I ran Design Advisor as follows: db2avis –d </a:t>
            </a:r>
            <a:r>
              <a:rPr lang="en-US" baseline="0" dirty="0" err="1" smtClean="0"/>
              <a:t>hrprd</a:t>
            </a:r>
            <a:r>
              <a:rPr lang="en-US" baseline="0" dirty="0" smtClean="0"/>
              <a:t> –I hicost.txt and discovered a huge improvement with recommended indexes. We applied the indexes in the QA environment and then ran the job and all other HR jobs that access this table to ensure no detrimental affect to adding the indexes. There was no problem and the #1 query was now running in seconds versus the hours that it used to. This got back 20% </a:t>
            </a:r>
            <a:r>
              <a:rPr lang="en-US" baseline="0" dirty="0" err="1" smtClean="0"/>
              <a:t>cpu</a:t>
            </a:r>
            <a:r>
              <a:rPr lang="en-US" baseline="0" dirty="0" smtClean="0"/>
              <a:t> for the HR application!</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33</a:t>
            </a:fld>
            <a:endParaRPr lang="en-US"/>
          </a:p>
        </p:txBody>
      </p:sp>
    </p:spTree>
    <p:extLst>
      <p:ext uri="{BB962C8B-B14F-4D97-AF65-F5344CB8AC3E}">
        <p14:creationId xmlns:p14="http://schemas.microsoft.com/office/powerpoint/2010/main" val="42054507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34</a:t>
            </a:fld>
            <a:endParaRPr lang="en-US"/>
          </a:p>
        </p:txBody>
      </p:sp>
    </p:spTree>
    <p:extLst>
      <p:ext uri="{BB962C8B-B14F-4D97-AF65-F5344CB8AC3E}">
        <p14:creationId xmlns:p14="http://schemas.microsoft.com/office/powerpoint/2010/main" val="286040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Use</a:t>
            </a:r>
            <a:r>
              <a:rPr lang="en-US" baseline="0" dirty="0" smtClean="0"/>
              <a:t> the Dynamic SQL snapshot (db2 get snapshot for dynamic </a:t>
            </a:r>
            <a:r>
              <a:rPr lang="en-US" baseline="0" dirty="0" err="1" smtClean="0"/>
              <a:t>sql</a:t>
            </a:r>
            <a:r>
              <a:rPr lang="en-US" baseline="0" dirty="0" smtClean="0"/>
              <a:t> on &lt;</a:t>
            </a:r>
            <a:r>
              <a:rPr lang="en-US" baseline="0" dirty="0" err="1" smtClean="0"/>
              <a:t>dbanme</a:t>
            </a:r>
            <a:r>
              <a:rPr lang="en-US" baseline="0" dirty="0" smtClean="0"/>
              <a:t>&gt;) or Administrative view using above query to identify suboptimal SQL. I use this when I’m still searching for improvements and may have exhausted other means to identify tuning opportunities. I often assign this task to a junior DBA to get them used to using EXPLAIN, REWRITING SQL, or using Design Advisor to identify possible performance improvements. Look for high cost SQL as indicated by the highlighted fields above. </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35</a:t>
            </a:fld>
            <a:endParaRPr lang="en-US"/>
          </a:p>
        </p:txBody>
      </p:sp>
    </p:spTree>
    <p:extLst>
      <p:ext uri="{BB962C8B-B14F-4D97-AF65-F5344CB8AC3E}">
        <p14:creationId xmlns:p14="http://schemas.microsoft.com/office/powerpoint/2010/main" val="9487658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36</a:t>
            </a:fld>
            <a:endParaRPr lang="en-US"/>
          </a:p>
        </p:txBody>
      </p:sp>
    </p:spTree>
    <p:extLst>
      <p:ext uri="{BB962C8B-B14F-4D97-AF65-F5344CB8AC3E}">
        <p14:creationId xmlns:p14="http://schemas.microsoft.com/office/powerpoint/2010/main" val="23068294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37</a:t>
            </a:fld>
            <a:endParaRPr lang="en-US"/>
          </a:p>
        </p:txBody>
      </p:sp>
    </p:spTree>
    <p:extLst>
      <p:ext uri="{BB962C8B-B14F-4D97-AF65-F5344CB8AC3E}">
        <p14:creationId xmlns:p14="http://schemas.microsoft.com/office/powerpoint/2010/main" val="2301986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4B9182-36F3-4A7F-A339-79AEA47F76DE}" type="slidenum">
              <a:rPr lang="en-US"/>
              <a:pPr/>
              <a:t>38</a:t>
            </a:fld>
            <a:endParaRPr lang="en-US"/>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r>
              <a:rPr lang="en-US" sz="1800" dirty="0"/>
              <a:t>NOTES</a:t>
            </a:r>
            <a:r>
              <a:rPr lang="en-US" sz="1800" dirty="0" smtClean="0"/>
              <a:t>: Use the db2pd –</a:t>
            </a:r>
            <a:r>
              <a:rPr lang="en-US" sz="1800" dirty="0" err="1" smtClean="0"/>
              <a:t>db</a:t>
            </a:r>
            <a:r>
              <a:rPr lang="en-US" sz="1800" dirty="0" smtClean="0"/>
              <a:t> &lt;</a:t>
            </a:r>
            <a:r>
              <a:rPr lang="en-US" sz="1800" dirty="0" err="1" smtClean="0"/>
              <a:t>dbname</a:t>
            </a:r>
            <a:r>
              <a:rPr lang="en-US" sz="1800" dirty="0" smtClean="0"/>
              <a:t>&gt; -</a:t>
            </a:r>
            <a:r>
              <a:rPr lang="en-US" sz="1800" dirty="0" err="1" smtClean="0"/>
              <a:t>tcbstats</a:t>
            </a:r>
            <a:r>
              <a:rPr lang="en-US" sz="1800" dirty="0" smtClean="0"/>
              <a:t> index command to identify</a:t>
            </a:r>
            <a:r>
              <a:rPr lang="en-US" sz="1800" baseline="0" dirty="0" smtClean="0"/>
              <a:t> key table and index data elements for tuning.</a:t>
            </a:r>
            <a:endParaRPr lang="en-US" sz="1800" dirty="0"/>
          </a:p>
          <a:p>
            <a:r>
              <a:rPr lang="en-US" sz="1800" dirty="0"/>
              <a:t>Key data elements are as follows:</a:t>
            </a:r>
          </a:p>
          <a:p>
            <a:r>
              <a:rPr lang="en-US" sz="1800" dirty="0" err="1"/>
              <a:t>NoChgUpdts</a:t>
            </a:r>
            <a:r>
              <a:rPr lang="en-US" sz="1800" dirty="0"/>
              <a:t>  -- the number of updates that did not change any columns in the table. Investigate SQL to eliminate unnecessary updates.</a:t>
            </a:r>
          </a:p>
          <a:p>
            <a:r>
              <a:rPr lang="en-US" sz="1800" dirty="0"/>
              <a:t>UDI – number of updates, inserts and deletes since RUNSTATS last run</a:t>
            </a:r>
          </a:p>
          <a:p>
            <a:r>
              <a:rPr lang="en-US" sz="1800" dirty="0" err="1"/>
              <a:t>OvFIReads</a:t>
            </a:r>
            <a:r>
              <a:rPr lang="en-US" sz="1800" dirty="0"/>
              <a:t> – the number of overflow rows read from the table</a:t>
            </a:r>
          </a:p>
          <a:p>
            <a:r>
              <a:rPr lang="en-US" sz="1800" dirty="0" err="1"/>
              <a:t>OvFlCrtes</a:t>
            </a:r>
            <a:r>
              <a:rPr lang="en-US" sz="1800" dirty="0"/>
              <a:t> – the number of new overflows that were created by such action as updates to </a:t>
            </a:r>
            <a:r>
              <a:rPr lang="en-US" sz="1800" dirty="0" err="1"/>
              <a:t>varchar</a:t>
            </a:r>
            <a:r>
              <a:rPr lang="en-US" sz="1800" dirty="0"/>
              <a:t> columns</a:t>
            </a:r>
          </a:p>
          <a:p>
            <a:endParaRPr lang="en-US" sz="1800" dirty="0"/>
          </a:p>
          <a:p>
            <a:endParaRPr lang="en-US" sz="1800" dirty="0"/>
          </a:p>
          <a:p>
            <a:endParaRPr lang="en-US" sz="1800"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D8375C-2660-4EC0-9F2B-90254180FDCF}" type="slidenum">
              <a:rPr lang="en-US"/>
              <a:pPr/>
              <a:t>39</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r>
              <a:rPr lang="en-US" sz="1800" dirty="0"/>
              <a:t>NOTES</a:t>
            </a:r>
            <a:r>
              <a:rPr lang="en-US" sz="1800" dirty="0" smtClean="0"/>
              <a:t>:</a:t>
            </a:r>
          </a:p>
          <a:p>
            <a:endParaRPr lang="en-US" sz="1800" dirty="0" smtClean="0"/>
          </a:p>
          <a:p>
            <a:r>
              <a:rPr lang="en-US" sz="1800" dirty="0" smtClean="0"/>
              <a:t>Use values for </a:t>
            </a:r>
            <a:r>
              <a:rPr lang="en-US" sz="1800" b="1" dirty="0" smtClean="0"/>
              <a:t>Scans</a:t>
            </a:r>
            <a:r>
              <a:rPr lang="en-US" sz="1800" baseline="0" dirty="0" smtClean="0"/>
              <a:t> and </a:t>
            </a:r>
            <a:r>
              <a:rPr lang="en-US" sz="1800" b="1" baseline="0" dirty="0" err="1" smtClean="0"/>
              <a:t>IxOnlyScns</a:t>
            </a:r>
            <a:r>
              <a:rPr lang="en-US" sz="1800" baseline="0" dirty="0" smtClean="0"/>
              <a:t> columns to determine unused indexes. It is important to do this over a period of time and for all workloads to</a:t>
            </a:r>
          </a:p>
          <a:p>
            <a:r>
              <a:rPr lang="en-US" sz="1800" baseline="0" dirty="0" smtClean="0"/>
              <a:t>preclude dropping used indexes. </a:t>
            </a:r>
            <a:endParaRPr lang="en-US" sz="1800" dirty="0"/>
          </a:p>
          <a:p>
            <a:r>
              <a:rPr lang="en-US" sz="1800" b="1" u="sng" dirty="0" err="1"/>
              <a:t>RootSplits</a:t>
            </a:r>
            <a:r>
              <a:rPr lang="en-US" sz="1800" dirty="0"/>
              <a:t> – The number of key insert or update operations that caused the index tree depth to increase. These should be avoided whenever possible due to overhead involved in a split. </a:t>
            </a:r>
          </a:p>
          <a:p>
            <a:r>
              <a:rPr lang="en-US" sz="1800" b="1" u="sng" dirty="0" err="1"/>
              <a:t>KeyUpdates</a:t>
            </a:r>
            <a:r>
              <a:rPr lang="en-US" sz="1800" b="1" u="sng" dirty="0"/>
              <a:t> </a:t>
            </a:r>
            <a:r>
              <a:rPr lang="en-US" sz="1800" dirty="0"/>
              <a:t>– The number of updates to the key. Key updates should be avoided due to overhead involved with maintaining the index and foreign keys. Updates to the key also violates rule that keys should be non-volatile.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NOTES: The LASTUSED column of SYSCAT.INDEXES is available in DB2 9.7 and above. Prior to that use db2pd –</a:t>
            </a:r>
            <a:r>
              <a:rPr lang="en-US" dirty="0" err="1" smtClean="0"/>
              <a:t>db</a:t>
            </a:r>
            <a:r>
              <a:rPr lang="en-US" dirty="0" smtClean="0"/>
              <a:t> &lt;</a:t>
            </a:r>
            <a:r>
              <a:rPr lang="en-US" dirty="0" err="1" smtClean="0"/>
              <a:t>dbname</a:t>
            </a:r>
            <a:r>
              <a:rPr lang="en-US" dirty="0" smtClean="0"/>
              <a:t>&gt;  –</a:t>
            </a:r>
            <a:r>
              <a:rPr lang="en-US" dirty="0" err="1" smtClean="0"/>
              <a:t>tcbstats</a:t>
            </a:r>
            <a:r>
              <a:rPr lang="en-US" dirty="0" smtClean="0"/>
              <a:t> index option and subsequent analysis</a:t>
            </a:r>
            <a:r>
              <a:rPr lang="en-US" baseline="0" dirty="0" smtClean="0"/>
              <a:t> to identify and eliminate </a:t>
            </a:r>
            <a:r>
              <a:rPr lang="en-US" dirty="0" smtClean="0"/>
              <a:t>unused indexes. The </a:t>
            </a:r>
            <a:r>
              <a:rPr lang="en-US" dirty="0" err="1" smtClean="0"/>
              <a:t>lastused</a:t>
            </a:r>
            <a:r>
              <a:rPr lang="en-US" dirty="0" smtClean="0"/>
              <a:t> </a:t>
            </a:r>
            <a:r>
              <a:rPr lang="en-US" dirty="0" err="1" smtClean="0"/>
              <a:t>syscat.indexes</a:t>
            </a:r>
            <a:r>
              <a:rPr lang="en-US" baseline="0" dirty="0" smtClean="0"/>
              <a:t> column may not be updated immediately, it will be updated by background task or if you run </a:t>
            </a:r>
            <a:r>
              <a:rPr lang="en-US" baseline="0" dirty="0" err="1" smtClean="0"/>
              <a:t>runstats</a:t>
            </a:r>
            <a:r>
              <a:rPr lang="en-US" baseline="0"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40</a:t>
            </a:fld>
            <a:endParaRPr lang="en-US"/>
          </a:p>
        </p:txBody>
      </p:sp>
    </p:spTree>
    <p:extLst>
      <p:ext uri="{BB962C8B-B14F-4D97-AF65-F5344CB8AC3E}">
        <p14:creationId xmlns:p14="http://schemas.microsoft.com/office/powerpoint/2010/main" val="5487922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344950-C155-4945-9854-AC073287330A}" type="slidenum">
              <a:rPr lang="en-US" smtClean="0"/>
              <a:pPr/>
              <a:t>41</a:t>
            </a:fld>
            <a:endParaRPr lang="en-US"/>
          </a:p>
        </p:txBody>
      </p:sp>
    </p:spTree>
    <p:extLst>
      <p:ext uri="{BB962C8B-B14F-4D97-AF65-F5344CB8AC3E}">
        <p14:creationId xmlns:p14="http://schemas.microsoft.com/office/powerpoint/2010/main" val="42871426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42</a:t>
            </a:fld>
            <a:endParaRPr lang="en-US"/>
          </a:p>
        </p:txBody>
      </p:sp>
    </p:spTree>
    <p:extLst>
      <p:ext uri="{BB962C8B-B14F-4D97-AF65-F5344CB8AC3E}">
        <p14:creationId xmlns:p14="http://schemas.microsoft.com/office/powerpoint/2010/main" val="16034432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You use time spent monitoring</a:t>
            </a:r>
            <a:r>
              <a:rPr lang="en-US" baseline="0" dirty="0" smtClean="0"/>
              <a:t> to visually depict where the time is spent in the database for a particular application or component and then use this information to drill-down to the problem. </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43</a:t>
            </a:fld>
            <a:endParaRPr lang="en-US"/>
          </a:p>
        </p:txBody>
      </p:sp>
    </p:spTree>
    <p:extLst>
      <p:ext uri="{BB962C8B-B14F-4D97-AF65-F5344CB8AC3E}">
        <p14:creationId xmlns:p14="http://schemas.microsoft.com/office/powerpoint/2010/main" val="18149277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44</a:t>
            </a:fld>
            <a:endParaRPr lang="en-US"/>
          </a:p>
        </p:txBody>
      </p:sp>
    </p:spTree>
    <p:extLst>
      <p:ext uri="{BB962C8B-B14F-4D97-AF65-F5344CB8AC3E}">
        <p14:creationId xmlns:p14="http://schemas.microsoft.com/office/powerpoint/2010/main" val="27056721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 </a:t>
            </a:r>
            <a:endParaRPr lang="en-US" dirty="0"/>
          </a:p>
        </p:txBody>
      </p:sp>
      <p:sp>
        <p:nvSpPr>
          <p:cNvPr id="4" name="Slide Number Placeholder 3"/>
          <p:cNvSpPr>
            <a:spLocks noGrp="1"/>
          </p:cNvSpPr>
          <p:nvPr>
            <p:ph type="sldNum" sz="quarter" idx="10"/>
          </p:nvPr>
        </p:nvSpPr>
        <p:spPr/>
        <p:txBody>
          <a:bodyPr/>
          <a:lstStyle/>
          <a:p>
            <a:fld id="{10BC5FA9-2FF5-42D6-9011-86CD8159D8FD}" type="slidenum">
              <a:rPr lang="en-US" smtClean="0"/>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46</a:t>
            </a:fld>
            <a:endParaRPr lang="en-US"/>
          </a:p>
        </p:txBody>
      </p:sp>
    </p:spTree>
    <p:extLst>
      <p:ext uri="{BB962C8B-B14F-4D97-AF65-F5344CB8AC3E}">
        <p14:creationId xmlns:p14="http://schemas.microsoft.com/office/powerpoint/2010/main" val="24878455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47</a:t>
            </a:fld>
            <a:endParaRPr lang="en-US"/>
          </a:p>
        </p:txBody>
      </p:sp>
    </p:spTree>
    <p:extLst>
      <p:ext uri="{BB962C8B-B14F-4D97-AF65-F5344CB8AC3E}">
        <p14:creationId xmlns:p14="http://schemas.microsoft.com/office/powerpoint/2010/main" val="2092126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Use the application handle, activity ID</a:t>
            </a:r>
            <a:r>
              <a:rPr lang="en-US" baseline="0" dirty="0" smtClean="0"/>
              <a:t> and UOW ID as input to the </a:t>
            </a:r>
            <a:r>
              <a:rPr lang="en-US" baseline="0" dirty="0" err="1" smtClean="0"/>
              <a:t>mon_get_activity_details</a:t>
            </a:r>
            <a:r>
              <a:rPr lang="en-US" baseline="0" dirty="0" smtClean="0"/>
              <a:t> function. </a:t>
            </a:r>
            <a:r>
              <a:rPr lang="en-US" dirty="0" smtClean="0"/>
              <a:t>In 9.7, activity metrics were stored in the DETAILS_XML column and had to be converted to a relational format by the XMLTABLE function</a:t>
            </a:r>
          </a:p>
          <a:p>
            <a:r>
              <a:rPr lang="en-US" dirty="0" smtClean="0"/>
              <a:t>As of 9.7 FP4, activity metrics can now be collected in a table and queried with SQL directly.</a:t>
            </a:r>
          </a:p>
          <a:p>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48</a:t>
            </a:fld>
            <a:endParaRPr lang="en-US"/>
          </a:p>
        </p:txBody>
      </p:sp>
    </p:spTree>
    <p:extLst>
      <p:ext uri="{BB962C8B-B14F-4D97-AF65-F5344CB8AC3E}">
        <p14:creationId xmlns:p14="http://schemas.microsoft.com/office/powerpoint/2010/main" val="9636554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49</a:t>
            </a:fld>
            <a:endParaRPr lang="en-US"/>
          </a:p>
        </p:txBody>
      </p:sp>
    </p:spTree>
    <p:extLst>
      <p:ext uri="{BB962C8B-B14F-4D97-AF65-F5344CB8AC3E}">
        <p14:creationId xmlns:p14="http://schemas.microsoft.com/office/powerpoint/2010/main" val="22005853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344950-C155-4945-9854-AC073287330A}" type="slidenum">
              <a:rPr lang="en-US" smtClean="0"/>
              <a:pPr/>
              <a:t>50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6" y="0"/>
            <a:ext cx="9137666" cy="6857998"/>
          </a:xfrm>
          <a:prstGeom prst="rect">
            <a:avLst/>
          </a:prstGeom>
        </p:spPr>
      </p:pic>
      <p:sp>
        <p:nvSpPr>
          <p:cNvPr id="3090" name="Rectangle 18"/>
          <p:cNvSpPr>
            <a:spLocks noGrp="1" noChangeArrowheads="1"/>
          </p:cNvSpPr>
          <p:nvPr>
            <p:ph type="ctrTitle"/>
          </p:nvPr>
        </p:nvSpPr>
        <p:spPr>
          <a:xfrm>
            <a:off x="457200" y="1295400"/>
            <a:ext cx="5562600" cy="2057400"/>
          </a:xfrm>
        </p:spPr>
        <p:txBody>
          <a:bodyPr/>
          <a:lstStyle>
            <a:lvl1pPr>
              <a:defRPr sz="3400">
                <a:solidFill>
                  <a:srgbClr val="FFFFFF"/>
                </a:solidFill>
              </a:defRPr>
            </a:lvl1pPr>
          </a:lstStyle>
          <a:p>
            <a:r>
              <a:rPr lang="en-US" smtClean="0"/>
              <a:t>Click to edit Master title style</a:t>
            </a:r>
            <a:endParaRPr lang="en-US"/>
          </a:p>
        </p:txBody>
      </p:sp>
      <p:sp>
        <p:nvSpPr>
          <p:cNvPr id="3091" name="Rectangle 19"/>
          <p:cNvSpPr>
            <a:spLocks noGrp="1" noChangeArrowheads="1"/>
          </p:cNvSpPr>
          <p:nvPr>
            <p:ph type="subTitle" idx="1"/>
          </p:nvPr>
        </p:nvSpPr>
        <p:spPr>
          <a:xfrm>
            <a:off x="457200" y="3505200"/>
            <a:ext cx="5562600" cy="838200"/>
          </a:xfrm>
        </p:spPr>
        <p:txBody>
          <a:bodyPr/>
          <a:lstStyle>
            <a:lvl1pPr marL="0" indent="0">
              <a:lnSpc>
                <a:spcPct val="80000"/>
              </a:lnSpc>
              <a:buFontTx/>
              <a:buNone/>
              <a:defRPr sz="2100">
                <a:solidFill>
                  <a:srgbClr val="FFFFFF"/>
                </a:solidFill>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6"/>
          <p:cNvSpPr>
            <a:spLocks noGrp="1"/>
          </p:cNvSpPr>
          <p:nvPr>
            <p:ph type="sldNum" sz="quarter" idx="4"/>
          </p:nvPr>
        </p:nvSpPr>
        <p:spPr>
          <a:xfrm>
            <a:off x="6858000" y="228600"/>
            <a:ext cx="2133600" cy="365125"/>
          </a:xfrm>
          <a:prstGeom prst="rect">
            <a:avLst/>
          </a:prstGeom>
        </p:spPr>
        <p:txBody>
          <a:bodyPr vert="horz" lIns="91440" tIns="45720" rIns="91440" bIns="45720" rtlCol="0" anchor="ctr"/>
          <a:lstStyle>
            <a:lvl1pPr algn="r">
              <a:defRPr sz="1200">
                <a:solidFill>
                  <a:schemeClr val="bg1"/>
                </a:solidFill>
              </a:defRPr>
            </a:lvl1pPr>
          </a:lstStyle>
          <a:p>
            <a:fld id="{6C10C4C6-7284-4C2B-B661-EA1A2009BC7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6"/>
          <p:cNvSpPr>
            <a:spLocks noGrp="1"/>
          </p:cNvSpPr>
          <p:nvPr>
            <p:ph type="sldNum" sz="quarter" idx="4"/>
          </p:nvPr>
        </p:nvSpPr>
        <p:spPr>
          <a:xfrm>
            <a:off x="6858000" y="228600"/>
            <a:ext cx="2133600" cy="365125"/>
          </a:xfrm>
          <a:prstGeom prst="rect">
            <a:avLst/>
          </a:prstGeom>
        </p:spPr>
        <p:txBody>
          <a:bodyPr vert="horz" lIns="91440" tIns="45720" rIns="91440" bIns="45720" rtlCol="0" anchor="ctr"/>
          <a:lstStyle>
            <a:lvl1pPr algn="r">
              <a:defRPr sz="1200" b="0">
                <a:solidFill>
                  <a:schemeClr val="bg1"/>
                </a:solidFill>
              </a:defRPr>
            </a:lvl1pPr>
          </a:lstStyle>
          <a:p>
            <a:fld id="{6C10C4C6-7284-4C2B-B661-EA1A2009BC76}"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81000" y="1981200"/>
            <a:ext cx="41148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81200"/>
            <a:ext cx="41148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6"/>
          <p:cNvSpPr>
            <a:spLocks noGrp="1"/>
          </p:cNvSpPr>
          <p:nvPr>
            <p:ph type="sldNum" sz="quarter" idx="4"/>
          </p:nvPr>
        </p:nvSpPr>
        <p:spPr>
          <a:xfrm>
            <a:off x="6934200" y="228600"/>
            <a:ext cx="2133600" cy="365125"/>
          </a:xfrm>
          <a:prstGeom prst="rect">
            <a:avLst/>
          </a:prstGeom>
        </p:spPr>
        <p:txBody>
          <a:bodyPr vert="horz" lIns="91440" tIns="45720" rIns="91440" bIns="45720" rtlCol="0" anchor="ctr"/>
          <a:lstStyle>
            <a:lvl1pPr algn="r">
              <a:defRPr sz="1200">
                <a:solidFill>
                  <a:schemeClr val="bg1"/>
                </a:solidFill>
              </a:defRPr>
            </a:lvl1pPr>
          </a:lstStyle>
          <a:p>
            <a:fld id="{6C10C4C6-7284-4C2B-B661-EA1A2009BC7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808038"/>
            <a:ext cx="82296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0685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708275"/>
            <a:ext cx="4040188" cy="3768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0685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708275"/>
            <a:ext cx="4041775" cy="3768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10C4C6-7284-4C2B-B661-EA1A2009BC7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10C4C6-7284-4C2B-B661-EA1A2009BC7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10C4C6-7284-4C2B-B661-EA1A2009BC7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806449"/>
            <a:ext cx="3008313" cy="1162050"/>
          </a:xfrm>
        </p:spPr>
        <p:txBody>
          <a:bodyPr/>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806450"/>
            <a:ext cx="5111750" cy="57204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68500"/>
            <a:ext cx="3008313" cy="45847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10C4C6-7284-4C2B-B661-EA1A2009BC7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029200"/>
            <a:ext cx="5486400" cy="566738"/>
          </a:xfrm>
        </p:spPr>
        <p:txBody>
          <a:bodyPr/>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8413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595938"/>
            <a:ext cx="5486400" cy="6524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10C4C6-7284-4C2B-B661-EA1A2009BC7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10C4C6-7284-4C2B-B661-EA1A2009BC7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838200"/>
            <a:ext cx="20955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1000" y="838200"/>
            <a:ext cx="6134100" cy="5410200"/>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10C4C6-7284-4C2B-B661-EA1A2009BC76}"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914400"/>
            <a:ext cx="84582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1905000"/>
            <a:ext cx="41529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905000"/>
            <a:ext cx="41529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65546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381000" y="914400"/>
            <a:ext cx="8382000" cy="914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1028" name="Rectangle 3"/>
          <p:cNvSpPr>
            <a:spLocks noGrp="1" noChangeArrowheads="1"/>
          </p:cNvSpPr>
          <p:nvPr>
            <p:ph type="body" idx="1"/>
          </p:nvPr>
        </p:nvSpPr>
        <p:spPr bwMode="auto">
          <a:xfrm>
            <a:off x="381000" y="1981200"/>
            <a:ext cx="8382000"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Rectangle 2"/>
          <p:cNvSpPr txBox="1">
            <a:spLocks noChangeArrowheads="1"/>
          </p:cNvSpPr>
          <p:nvPr userDrawn="1"/>
        </p:nvSpPr>
        <p:spPr bwMode="auto">
          <a:xfrm>
            <a:off x="2133600" y="228600"/>
            <a:ext cx="4419600" cy="533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2000" b="1" i="0" u="none" strike="noStrike" kern="0" cap="none" spc="0" normalizeH="0" baseline="0" noProof="0" dirty="0" smtClean="0">
                <a:ln>
                  <a:noFill/>
                </a:ln>
                <a:solidFill>
                  <a:schemeClr val="bg1"/>
                </a:solidFill>
                <a:effectLst/>
                <a:uLnTx/>
                <a:uFillTx/>
                <a:latin typeface="+mj-lt"/>
                <a:ea typeface="ＭＳ Ｐゴシック" charset="-128"/>
                <a:cs typeface="ＭＳ Ｐゴシック" charset="-128"/>
              </a:rPr>
              <a:t>Click to edit Master title style</a:t>
            </a:r>
          </a:p>
        </p:txBody>
      </p:sp>
      <p:pic>
        <p:nvPicPr>
          <p:cNvPr id="11" name="Picture 10"/>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6333" y="1"/>
            <a:ext cx="9137666" cy="6857998"/>
          </a:xfrm>
          <a:prstGeom prst="rect">
            <a:avLst/>
          </a:prstGeom>
        </p:spPr>
      </p:pic>
      <p:sp>
        <p:nvSpPr>
          <p:cNvPr id="7" name="Slide Number Placeholder 6"/>
          <p:cNvSpPr>
            <a:spLocks noGrp="1"/>
          </p:cNvSpPr>
          <p:nvPr>
            <p:ph type="sldNum" sz="quarter" idx="4"/>
          </p:nvPr>
        </p:nvSpPr>
        <p:spPr>
          <a:xfrm>
            <a:off x="6858000" y="228600"/>
            <a:ext cx="2133600" cy="365125"/>
          </a:xfrm>
          <a:prstGeom prst="rect">
            <a:avLst/>
          </a:prstGeom>
        </p:spPr>
        <p:txBody>
          <a:bodyPr vert="horz" lIns="91440" tIns="45720" rIns="91440" bIns="45720" rtlCol="0" anchor="ctr"/>
          <a:lstStyle>
            <a:lvl1pPr algn="r">
              <a:defRPr sz="1200" b="1" i="0">
                <a:solidFill>
                  <a:schemeClr val="bg1"/>
                </a:solidFill>
                <a:latin typeface="Arial"/>
                <a:cs typeface="Arial"/>
              </a:defRPr>
            </a:lvl1pPr>
          </a:lstStyle>
          <a:p>
            <a:r>
              <a:rPr lang="en-US" dirty="0" smtClean="0"/>
              <a:t>1</a:t>
            </a:r>
            <a:endParaRPr lang="en-US" dirty="0"/>
          </a:p>
        </p:txBody>
      </p:sp>
    </p:spTree>
  </p:cSld>
  <p:clrMap bg1="lt1" tx1="dk1" bg2="lt2" tx2="dk2" accent1="accent1" accent2="accent2" accent3="accent3" accent4="accent4" accent5="accent5" accent6="accent6" hlink="hlink" folHlink="folHlink"/>
  <p:sldLayoutIdLst>
    <p:sldLayoutId id="2147483731"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2" r:id="rId12"/>
  </p:sldLayoutIdLst>
  <p:hf hdr="0" ftr="0" dt="0"/>
  <p:txStyles>
    <p:titleStyle>
      <a:lvl1pPr algn="l" rtl="0" eaLnBrk="1" fontAlgn="base" hangingPunct="1">
        <a:lnSpc>
          <a:spcPct val="90000"/>
        </a:lnSpc>
        <a:spcBef>
          <a:spcPct val="0"/>
        </a:spcBef>
        <a:spcAft>
          <a:spcPct val="0"/>
        </a:spcAft>
        <a:defRPr sz="2800" b="1">
          <a:solidFill>
            <a:srgbClr val="004C93"/>
          </a:solidFill>
          <a:latin typeface="+mj-lt"/>
          <a:ea typeface="ＭＳ Ｐゴシック" charset="-128"/>
          <a:cs typeface="ＭＳ Ｐゴシック" charset="-128"/>
        </a:defRPr>
      </a:lvl1pPr>
      <a:lvl2pPr algn="l" rtl="0" eaLnBrk="1" fontAlgn="base" hangingPunct="1">
        <a:lnSpc>
          <a:spcPct val="90000"/>
        </a:lnSpc>
        <a:spcBef>
          <a:spcPct val="0"/>
        </a:spcBef>
        <a:spcAft>
          <a:spcPct val="0"/>
        </a:spcAft>
        <a:defRPr sz="2800" b="1">
          <a:solidFill>
            <a:srgbClr val="00B8AB"/>
          </a:solidFill>
          <a:latin typeface="Arial" charset="0"/>
          <a:ea typeface="ＭＳ Ｐゴシック" charset="-128"/>
          <a:cs typeface="ＭＳ Ｐゴシック" charset="-128"/>
        </a:defRPr>
      </a:lvl2pPr>
      <a:lvl3pPr algn="l" rtl="0" eaLnBrk="1" fontAlgn="base" hangingPunct="1">
        <a:lnSpc>
          <a:spcPct val="90000"/>
        </a:lnSpc>
        <a:spcBef>
          <a:spcPct val="0"/>
        </a:spcBef>
        <a:spcAft>
          <a:spcPct val="0"/>
        </a:spcAft>
        <a:defRPr sz="2800" b="1">
          <a:solidFill>
            <a:srgbClr val="00B8AB"/>
          </a:solidFill>
          <a:latin typeface="Arial" charset="0"/>
          <a:ea typeface="ＭＳ Ｐゴシック" charset="-128"/>
          <a:cs typeface="ＭＳ Ｐゴシック" charset="-128"/>
        </a:defRPr>
      </a:lvl3pPr>
      <a:lvl4pPr algn="l" rtl="0" eaLnBrk="1" fontAlgn="base" hangingPunct="1">
        <a:lnSpc>
          <a:spcPct val="90000"/>
        </a:lnSpc>
        <a:spcBef>
          <a:spcPct val="0"/>
        </a:spcBef>
        <a:spcAft>
          <a:spcPct val="0"/>
        </a:spcAft>
        <a:defRPr sz="2800" b="1">
          <a:solidFill>
            <a:srgbClr val="00B8AB"/>
          </a:solidFill>
          <a:latin typeface="Arial" charset="0"/>
          <a:ea typeface="ＭＳ Ｐゴシック" charset="-128"/>
          <a:cs typeface="ＭＳ Ｐゴシック" charset="-128"/>
        </a:defRPr>
      </a:lvl4pPr>
      <a:lvl5pPr algn="l" rtl="0" eaLnBrk="1" fontAlgn="base" hangingPunct="1">
        <a:lnSpc>
          <a:spcPct val="90000"/>
        </a:lnSpc>
        <a:spcBef>
          <a:spcPct val="0"/>
        </a:spcBef>
        <a:spcAft>
          <a:spcPct val="0"/>
        </a:spcAft>
        <a:defRPr sz="2800" b="1">
          <a:solidFill>
            <a:srgbClr val="00B8AB"/>
          </a:solidFill>
          <a:latin typeface="Arial" charset="0"/>
          <a:ea typeface="ＭＳ Ｐゴシック" charset="-128"/>
          <a:cs typeface="ＭＳ Ｐゴシック" charset="-128"/>
        </a:defRPr>
      </a:lvl5pPr>
      <a:lvl6pPr marL="457200" algn="l" rtl="0" eaLnBrk="1" fontAlgn="base" hangingPunct="1">
        <a:lnSpc>
          <a:spcPct val="90000"/>
        </a:lnSpc>
        <a:spcBef>
          <a:spcPct val="0"/>
        </a:spcBef>
        <a:spcAft>
          <a:spcPct val="0"/>
        </a:spcAft>
        <a:defRPr sz="2800" b="1">
          <a:solidFill>
            <a:srgbClr val="00776F"/>
          </a:solidFill>
          <a:latin typeface="Arial" charset="0"/>
        </a:defRPr>
      </a:lvl6pPr>
      <a:lvl7pPr marL="914400" algn="l" rtl="0" eaLnBrk="1" fontAlgn="base" hangingPunct="1">
        <a:lnSpc>
          <a:spcPct val="90000"/>
        </a:lnSpc>
        <a:spcBef>
          <a:spcPct val="0"/>
        </a:spcBef>
        <a:spcAft>
          <a:spcPct val="0"/>
        </a:spcAft>
        <a:defRPr sz="2800" b="1">
          <a:solidFill>
            <a:srgbClr val="00776F"/>
          </a:solidFill>
          <a:latin typeface="Arial" charset="0"/>
        </a:defRPr>
      </a:lvl7pPr>
      <a:lvl8pPr marL="1371600" algn="l" rtl="0" eaLnBrk="1" fontAlgn="base" hangingPunct="1">
        <a:lnSpc>
          <a:spcPct val="90000"/>
        </a:lnSpc>
        <a:spcBef>
          <a:spcPct val="0"/>
        </a:spcBef>
        <a:spcAft>
          <a:spcPct val="0"/>
        </a:spcAft>
        <a:defRPr sz="2800" b="1">
          <a:solidFill>
            <a:srgbClr val="00776F"/>
          </a:solidFill>
          <a:latin typeface="Arial" charset="0"/>
        </a:defRPr>
      </a:lvl8pPr>
      <a:lvl9pPr marL="1828800" algn="l" rtl="0" eaLnBrk="1" fontAlgn="base" hangingPunct="1">
        <a:lnSpc>
          <a:spcPct val="90000"/>
        </a:lnSpc>
        <a:spcBef>
          <a:spcPct val="0"/>
        </a:spcBef>
        <a:spcAft>
          <a:spcPct val="0"/>
        </a:spcAft>
        <a:defRPr sz="2800" b="1">
          <a:solidFill>
            <a:srgbClr val="00776F"/>
          </a:solidFill>
          <a:latin typeface="Arial" charset="0"/>
        </a:defRPr>
      </a:lvl9pPr>
    </p:titleStyle>
    <p:bodyStyle>
      <a:lvl1pPr marL="342900" indent="-342900" algn="l" rtl="0" eaLnBrk="1" fontAlgn="base" hangingPunct="1">
        <a:spcBef>
          <a:spcPct val="20000"/>
        </a:spcBef>
        <a:spcAft>
          <a:spcPct val="0"/>
        </a:spcAft>
        <a:buClr>
          <a:srgbClr val="00B8AB"/>
        </a:buClr>
        <a:buChar char="•"/>
        <a:defRPr sz="2400">
          <a:solidFill>
            <a:schemeClr val="tx1"/>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lr>
          <a:srgbClr val="A6A6A6"/>
        </a:buClr>
        <a:buSzPct val="100000"/>
        <a:buFont typeface="Times" pitchFamily="1" charset="0"/>
        <a:buChar char="•"/>
        <a:defRPr sz="2000">
          <a:solidFill>
            <a:schemeClr val="tx1"/>
          </a:solidFill>
          <a:latin typeface="+mn-lt"/>
          <a:ea typeface="ＭＳ Ｐゴシック" charset="-128"/>
        </a:defRPr>
      </a:lvl2pPr>
      <a:lvl3pPr marL="1143000" indent="-228600" algn="l" rtl="0" eaLnBrk="1" fontAlgn="base" hangingPunct="1">
        <a:spcBef>
          <a:spcPct val="20000"/>
        </a:spcBef>
        <a:spcAft>
          <a:spcPct val="0"/>
        </a:spcAft>
        <a:buClr>
          <a:srgbClr val="006ED2"/>
        </a:buClr>
        <a:buChar char="•"/>
        <a:defRPr>
          <a:solidFill>
            <a:schemeClr val="tx1"/>
          </a:solidFill>
          <a:latin typeface="+mn-lt"/>
          <a:ea typeface="ＭＳ Ｐゴシック" charset="-128"/>
        </a:defRPr>
      </a:lvl3pPr>
      <a:lvl4pPr marL="1600200" indent="-228600" algn="l" rtl="0" eaLnBrk="1" fontAlgn="base" hangingPunct="1">
        <a:spcBef>
          <a:spcPct val="20000"/>
        </a:spcBef>
        <a:spcAft>
          <a:spcPct val="0"/>
        </a:spcAft>
        <a:buClr>
          <a:srgbClr val="00B8AB"/>
        </a:buClr>
        <a:buFont typeface="Times" pitchFamily="1" charset="0"/>
        <a:buChar char="•"/>
        <a:defRPr sz="1600">
          <a:solidFill>
            <a:schemeClr val="tx1"/>
          </a:solidFill>
          <a:latin typeface="+mn-lt"/>
          <a:ea typeface="ＭＳ Ｐゴシック" charset="-128"/>
        </a:defRPr>
      </a:lvl4pPr>
      <a:lvl5pPr marL="2057400" indent="-228600" algn="l" rtl="0" eaLnBrk="1" fontAlgn="base" hangingPunct="1">
        <a:spcBef>
          <a:spcPct val="20000"/>
        </a:spcBef>
        <a:spcAft>
          <a:spcPct val="0"/>
        </a:spcAft>
        <a:buClr>
          <a:srgbClr val="86B9D3"/>
        </a:buClr>
        <a:buFont typeface="Times" pitchFamily="1" charset="0"/>
        <a:buChar char="•"/>
        <a:defRPr sz="1400">
          <a:solidFill>
            <a:schemeClr val="tx1"/>
          </a:solidFill>
          <a:latin typeface="+mn-lt"/>
          <a:ea typeface="ＭＳ Ｐゴシック" charset="-128"/>
        </a:defRPr>
      </a:lvl5pPr>
      <a:lvl6pPr marL="2514600" indent="-228600" algn="l" rtl="0" eaLnBrk="1" fontAlgn="base" hangingPunct="1">
        <a:spcBef>
          <a:spcPct val="20000"/>
        </a:spcBef>
        <a:spcAft>
          <a:spcPct val="0"/>
        </a:spcAft>
        <a:buClr>
          <a:srgbClr val="86B9D3"/>
        </a:buClr>
        <a:buFont typeface="Times" charset="0"/>
        <a:buChar char="•"/>
        <a:defRPr sz="1400">
          <a:solidFill>
            <a:schemeClr val="tx1"/>
          </a:solidFill>
          <a:latin typeface="+mn-lt"/>
          <a:ea typeface="ＭＳ Ｐゴシック" charset="-128"/>
        </a:defRPr>
      </a:lvl6pPr>
      <a:lvl7pPr marL="2971800" indent="-228600" algn="l" rtl="0" eaLnBrk="1" fontAlgn="base" hangingPunct="1">
        <a:spcBef>
          <a:spcPct val="20000"/>
        </a:spcBef>
        <a:spcAft>
          <a:spcPct val="0"/>
        </a:spcAft>
        <a:buClr>
          <a:srgbClr val="86B9D3"/>
        </a:buClr>
        <a:buFont typeface="Times" charset="0"/>
        <a:buChar char="•"/>
        <a:defRPr sz="1400">
          <a:solidFill>
            <a:schemeClr val="tx1"/>
          </a:solidFill>
          <a:latin typeface="+mn-lt"/>
          <a:ea typeface="ＭＳ Ｐゴシック" charset="-128"/>
        </a:defRPr>
      </a:lvl7pPr>
      <a:lvl8pPr marL="3429000" indent="-228600" algn="l" rtl="0" eaLnBrk="1" fontAlgn="base" hangingPunct="1">
        <a:spcBef>
          <a:spcPct val="20000"/>
        </a:spcBef>
        <a:spcAft>
          <a:spcPct val="0"/>
        </a:spcAft>
        <a:buClr>
          <a:srgbClr val="86B9D3"/>
        </a:buClr>
        <a:buFont typeface="Times" charset="0"/>
        <a:buChar char="•"/>
        <a:defRPr sz="1400">
          <a:solidFill>
            <a:schemeClr val="tx1"/>
          </a:solidFill>
          <a:latin typeface="+mn-lt"/>
          <a:ea typeface="ＭＳ Ｐゴシック" charset="-128"/>
        </a:defRPr>
      </a:lvl8pPr>
      <a:lvl9pPr marL="3886200" indent="-228600" algn="l" rtl="0" eaLnBrk="1" fontAlgn="base" hangingPunct="1">
        <a:spcBef>
          <a:spcPct val="20000"/>
        </a:spcBef>
        <a:spcAft>
          <a:spcPct val="0"/>
        </a:spcAft>
        <a:buClr>
          <a:srgbClr val="86B9D3"/>
        </a:buClr>
        <a:buFont typeface="Times" charset="0"/>
        <a:buChar char="•"/>
        <a:defRPr sz="14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3.wmf"/><Relationship Id="rId5" Type="http://schemas.openxmlformats.org/officeDocument/2006/relationships/image" Target="../media/image14.emf"/><Relationship Id="rId4" Type="http://schemas.openxmlformats.org/officeDocument/2006/relationships/oleObject" Target="../embeddings/oleObject1.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image" Target="../media/image15.emf"/><Relationship Id="rId5" Type="http://schemas.openxmlformats.org/officeDocument/2006/relationships/package" Target="../embeddings/Microsoft_Excel_Worksheet1.xlsx"/><Relationship Id="rId4" Type="http://schemas.openxmlformats.org/officeDocument/2006/relationships/image" Target="../media/image13.wmf"/></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457200" y="1066800"/>
            <a:ext cx="8153400" cy="1524000"/>
          </a:xfrm>
        </p:spPr>
        <p:txBody>
          <a:bodyPr/>
          <a:lstStyle/>
          <a:p>
            <a:pPr eaLnBrk="1" hangingPunct="1">
              <a:lnSpc>
                <a:spcPct val="100000"/>
              </a:lnSpc>
            </a:pPr>
            <a:r>
              <a:rPr lang="en-US" dirty="0" smtClean="0"/>
              <a:t>Tuning Tips for DB2 LUW in an OLTP Environment</a:t>
            </a:r>
          </a:p>
        </p:txBody>
      </p:sp>
      <p:sp>
        <p:nvSpPr>
          <p:cNvPr id="15363" name="Rectangle 3"/>
          <p:cNvSpPr>
            <a:spLocks noGrp="1" noChangeArrowheads="1"/>
          </p:cNvSpPr>
          <p:nvPr>
            <p:ph type="subTitle" idx="1"/>
          </p:nvPr>
        </p:nvSpPr>
        <p:spPr>
          <a:xfrm>
            <a:off x="457200" y="2819400"/>
            <a:ext cx="8382000" cy="1676400"/>
          </a:xfrm>
        </p:spPr>
        <p:txBody>
          <a:bodyPr/>
          <a:lstStyle/>
          <a:p>
            <a:pPr eaLnBrk="1" hangingPunct="1"/>
            <a:r>
              <a:rPr lang="en-US" sz="2400" b="1" dirty="0" smtClean="0"/>
              <a:t>Philip K. Gunning</a:t>
            </a:r>
            <a:endParaRPr lang="en-US" sz="2400" dirty="0" smtClean="0"/>
          </a:p>
          <a:p>
            <a:pPr eaLnBrk="1" hangingPunct="1"/>
            <a:r>
              <a:rPr lang="en-US" sz="2400" i="1" dirty="0" smtClean="0"/>
              <a:t>Gunning Technology Solutions, LLC</a:t>
            </a:r>
          </a:p>
          <a:p>
            <a:pPr eaLnBrk="1" hangingPunct="1"/>
            <a:endParaRPr lang="en-US" sz="1200" i="1" dirty="0" smtClean="0"/>
          </a:p>
          <a:p>
            <a:pPr eaLnBrk="1" hangingPunct="1"/>
            <a:r>
              <a:rPr lang="en-US" sz="1800" dirty="0" smtClean="0"/>
              <a:t>Session Code: C2</a:t>
            </a:r>
          </a:p>
          <a:p>
            <a:pPr eaLnBrk="1" hangingPunct="1"/>
            <a:r>
              <a:rPr lang="en-US" sz="1800" dirty="0" smtClean="0"/>
              <a:t>Date and Time of Presentation: Nov 5, 2012, 1:30 – 2:30 pm  |  Platform: DB2 for LUW</a:t>
            </a:r>
            <a:endParaRPr lang="en-US" i="1" dirty="0" smtClean="0"/>
          </a:p>
          <a:p>
            <a:pPr eaLnBrk="1" hangingPunct="1"/>
            <a:endParaRPr lang="en-US" i="1"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dirty="0" smtClean="0"/>
              <a:t>Overview </a:t>
            </a:r>
            <a:br>
              <a:rPr lang="en-US" dirty="0" smtClean="0"/>
            </a:br>
            <a:endParaRPr lang="en-US" dirty="0" smtClean="0"/>
          </a:p>
        </p:txBody>
      </p:sp>
      <p:sp>
        <p:nvSpPr>
          <p:cNvPr id="16387" name="Rectangle 3"/>
          <p:cNvSpPr>
            <a:spLocks noGrp="1" noChangeArrowheads="1"/>
          </p:cNvSpPr>
          <p:nvPr>
            <p:ph type="body" idx="1"/>
          </p:nvPr>
        </p:nvSpPr>
        <p:spPr/>
        <p:txBody>
          <a:bodyPr/>
          <a:lstStyle/>
          <a:p>
            <a:pPr eaLnBrk="1" hangingPunct="1"/>
            <a:r>
              <a:rPr lang="en-US" dirty="0" smtClean="0"/>
              <a:t>Where is the problem? DB2 or OS?</a:t>
            </a:r>
          </a:p>
          <a:p>
            <a:pPr eaLnBrk="1" hangingPunct="1"/>
            <a:r>
              <a:rPr lang="en-US" dirty="0" smtClean="0"/>
              <a:t>Isolate the problem</a:t>
            </a:r>
          </a:p>
          <a:p>
            <a:pPr lvl="1"/>
            <a:r>
              <a:rPr lang="en-US" dirty="0" smtClean="0"/>
              <a:t>Where’s the bottleneck?</a:t>
            </a:r>
          </a:p>
          <a:p>
            <a:pPr lvl="1"/>
            <a:r>
              <a:rPr lang="en-US" dirty="0" smtClean="0"/>
              <a:t>CPU</a:t>
            </a:r>
          </a:p>
          <a:p>
            <a:pPr lvl="1"/>
            <a:r>
              <a:rPr lang="en-US" dirty="0" smtClean="0"/>
              <a:t>IO</a:t>
            </a:r>
          </a:p>
          <a:p>
            <a:pPr lvl="1"/>
            <a:r>
              <a:rPr lang="en-US" dirty="0" smtClean="0"/>
              <a:t>Memory</a:t>
            </a:r>
          </a:p>
          <a:p>
            <a:pPr eaLnBrk="1" hangingPunct="1"/>
            <a:r>
              <a:rPr lang="en-US" dirty="0" smtClean="0"/>
              <a:t>Check key metrics and parameters</a:t>
            </a:r>
          </a:p>
          <a:p>
            <a:pPr eaLnBrk="1" hangingPunct="1"/>
            <a:r>
              <a:rPr lang="en-US" dirty="0" smtClean="0"/>
              <a:t>Highlight key snapshots, table functions, db2pd output, and new MONREPORT reporting module</a:t>
            </a:r>
          </a:p>
        </p:txBody>
      </p:sp>
      <p:sp>
        <p:nvSpPr>
          <p:cNvPr id="4" name="Slide Number Placeholder 3"/>
          <p:cNvSpPr>
            <a:spLocks noGrp="1"/>
          </p:cNvSpPr>
          <p:nvPr>
            <p:ph type="sldNum" sz="quarter" idx="4"/>
          </p:nvPr>
        </p:nvSpPr>
        <p:spPr>
          <a:xfrm>
            <a:off x="6858000" y="304800"/>
            <a:ext cx="2133600" cy="365125"/>
          </a:xfrm>
        </p:spPr>
        <p:txBody>
          <a:bodyPr/>
          <a:lstStyle/>
          <a:p>
            <a:fld id="{6C10C4C6-7284-4C2B-B661-EA1A2009BC76}" type="slidenum">
              <a:rPr lang="en-US" smtClean="0">
                <a:solidFill>
                  <a:schemeClr val="bg1"/>
                </a:solidFill>
              </a:rPr>
              <a:t>2</a:t>
            </a:fld>
            <a:endParaRPr lang="en-US" dirty="0">
              <a:solidFill>
                <a:schemeClr val="bg1"/>
              </a:solidFill>
            </a:endParaRPr>
          </a:p>
        </p:txBody>
      </p:sp>
    </p:spTree>
    <p:extLst>
      <p:ext uri="{BB962C8B-B14F-4D97-AF65-F5344CB8AC3E}">
        <p14:creationId xmlns:p14="http://schemas.microsoft.com/office/powerpoint/2010/main" val="3490106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81000" y="1219200"/>
            <a:ext cx="8382000" cy="914400"/>
          </a:xfrm>
        </p:spPr>
        <p:txBody>
          <a:bodyPr/>
          <a:lstStyle/>
          <a:p>
            <a:pPr eaLnBrk="1" hangingPunct="1"/>
            <a:r>
              <a:rPr lang="en-US" dirty="0" smtClean="0"/>
              <a:t>Isolate the Problem with a Quick 5-minute Fire Fighting Drill</a:t>
            </a:r>
            <a:br>
              <a:rPr lang="en-US" dirty="0" smtClean="0"/>
            </a:br>
            <a:endParaRPr lang="en-US" dirty="0" smtClean="0"/>
          </a:p>
        </p:txBody>
      </p:sp>
      <p:sp>
        <p:nvSpPr>
          <p:cNvPr id="16387" name="Rectangle 3"/>
          <p:cNvSpPr>
            <a:spLocks noGrp="1" noChangeArrowheads="1"/>
          </p:cNvSpPr>
          <p:nvPr>
            <p:ph type="body" idx="1"/>
          </p:nvPr>
        </p:nvSpPr>
        <p:spPr>
          <a:xfrm>
            <a:off x="381000" y="1828800"/>
            <a:ext cx="8382000" cy="4038600"/>
          </a:xfrm>
        </p:spPr>
        <p:txBody>
          <a:bodyPr/>
          <a:lstStyle/>
          <a:p>
            <a:pPr eaLnBrk="1" hangingPunct="1"/>
            <a:r>
              <a:rPr lang="en-US" dirty="0" smtClean="0"/>
              <a:t>First step – Check the Graphs</a:t>
            </a:r>
          </a:p>
          <a:p>
            <a:pPr eaLnBrk="1" hangingPunct="1"/>
            <a:r>
              <a:rPr lang="en-US" dirty="0" smtClean="0"/>
              <a:t>Next, quickly take an application snapshot and database snapshot for later analysis</a:t>
            </a:r>
          </a:p>
          <a:p>
            <a:pPr lvl="1"/>
            <a:r>
              <a:rPr lang="en-US" dirty="0" smtClean="0"/>
              <a:t>This will capture state of database and all applications executing</a:t>
            </a:r>
          </a:p>
          <a:p>
            <a:pPr lvl="1"/>
            <a:r>
              <a:rPr lang="en-US" dirty="0" smtClean="0"/>
              <a:t>If it is a DB2 problem it will be associated with an EXECUTING application</a:t>
            </a:r>
          </a:p>
          <a:p>
            <a:r>
              <a:rPr lang="en-US" dirty="0" smtClean="0"/>
              <a:t>Then immediately review last entry in db2diag.log</a:t>
            </a:r>
          </a:p>
          <a:p>
            <a:pPr lvl="1"/>
            <a:r>
              <a:rPr lang="en-US" dirty="0" smtClean="0"/>
              <a:t>VI, cat or tail, db2diag command or notepad</a:t>
            </a:r>
          </a:p>
          <a:p>
            <a:r>
              <a:rPr lang="en-US" dirty="0" smtClean="0"/>
              <a:t>Quickly Review OS related metrics</a:t>
            </a:r>
          </a:p>
          <a:p>
            <a:pPr lvl="1"/>
            <a:r>
              <a:rPr lang="en-US" dirty="0" smtClean="0"/>
              <a:t>TOP, TOPAS, NMON, Windows Task Manager</a:t>
            </a:r>
          </a:p>
          <a:p>
            <a:pPr lvl="1"/>
            <a:r>
              <a:rPr lang="en-US" dirty="0" smtClean="0"/>
              <a:t>Review CPU usage of db2sysc process</a:t>
            </a:r>
          </a:p>
          <a:p>
            <a:r>
              <a:rPr lang="en-US" dirty="0" smtClean="0"/>
              <a:t>Identify top process or application</a:t>
            </a:r>
          </a:p>
          <a:p>
            <a:pPr lvl="1"/>
            <a:r>
              <a:rPr lang="en-US" dirty="0" smtClean="0"/>
              <a:t>Is it DB2?</a:t>
            </a:r>
          </a:p>
        </p:txBody>
      </p:sp>
      <p:sp>
        <p:nvSpPr>
          <p:cNvPr id="4" name="Slide Number Placeholder 3"/>
          <p:cNvSpPr>
            <a:spLocks noGrp="1"/>
          </p:cNvSpPr>
          <p:nvPr>
            <p:ph type="sldNum" sz="quarter" idx="4"/>
          </p:nvPr>
        </p:nvSpPr>
        <p:spPr>
          <a:xfrm>
            <a:off x="6858000" y="304800"/>
            <a:ext cx="2133600" cy="365125"/>
          </a:xfrm>
        </p:spPr>
        <p:txBody>
          <a:bodyPr/>
          <a:lstStyle/>
          <a:p>
            <a:fld id="{6C10C4C6-7284-4C2B-B661-EA1A2009BC76}" type="slidenum">
              <a:rPr lang="en-US" smtClean="0">
                <a:solidFill>
                  <a:schemeClr val="bg1"/>
                </a:solidFill>
              </a:rPr>
              <a:t>3</a:t>
            </a:fld>
            <a:endParaRPr lang="en-US" dirty="0">
              <a:solidFill>
                <a:schemeClr val="bg1"/>
              </a:solidFill>
            </a:endParaRPr>
          </a:p>
        </p:txBody>
      </p:sp>
      <p:pic>
        <p:nvPicPr>
          <p:cNvPr id="2050" name="Picture 2" descr="C:\Users\pgunning\AppData\Local\Microsoft\Windows\Temporary Internet Files\Content.IE5\Y7414LAB\MC900383598[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45720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07431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81000" y="900112"/>
            <a:ext cx="8382000" cy="838200"/>
          </a:xfrm>
        </p:spPr>
        <p:txBody>
          <a:bodyPr/>
          <a:lstStyle/>
          <a:p>
            <a:pPr eaLnBrk="1" hangingPunct="1"/>
            <a:r>
              <a:rPr lang="en-US" dirty="0" smtClean="0"/>
              <a:t/>
            </a:r>
            <a:br>
              <a:rPr lang="en-US" dirty="0" smtClean="0"/>
            </a:br>
            <a:r>
              <a:rPr lang="en-US" dirty="0"/>
              <a:t/>
            </a:r>
            <a:br>
              <a:rPr lang="en-US" dirty="0"/>
            </a:br>
            <a:r>
              <a:rPr lang="en-US" dirty="0" smtClean="0"/>
              <a:t/>
            </a:r>
            <a:br>
              <a:rPr lang="en-US" dirty="0" smtClean="0"/>
            </a:br>
            <a:r>
              <a:rPr lang="en-US" dirty="0" smtClean="0"/>
              <a:t>                                                                          Quick Check of Key OS Resources </a:t>
            </a:r>
            <a:br>
              <a:rPr lang="en-US" dirty="0" smtClean="0"/>
            </a:br>
            <a:endParaRPr lang="en-US" dirty="0" smtClean="0"/>
          </a:p>
        </p:txBody>
      </p:sp>
      <p:sp>
        <p:nvSpPr>
          <p:cNvPr id="4" name="Slide Number Placeholder 3"/>
          <p:cNvSpPr>
            <a:spLocks noGrp="1"/>
          </p:cNvSpPr>
          <p:nvPr>
            <p:ph type="sldNum" sz="quarter" idx="4"/>
          </p:nvPr>
        </p:nvSpPr>
        <p:spPr>
          <a:xfrm>
            <a:off x="6858000" y="304800"/>
            <a:ext cx="2133600" cy="365125"/>
          </a:xfrm>
        </p:spPr>
        <p:txBody>
          <a:bodyPr/>
          <a:lstStyle/>
          <a:p>
            <a:fld id="{6C10C4C6-7284-4C2B-B661-EA1A2009BC76}" type="slidenum">
              <a:rPr lang="en-US" smtClean="0">
                <a:solidFill>
                  <a:schemeClr val="bg1"/>
                </a:solidFill>
              </a:rPr>
              <a:t>4</a:t>
            </a:fld>
            <a:endParaRPr lang="en-US" dirty="0">
              <a:solidFill>
                <a:schemeClr val="bg1"/>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828800"/>
            <a:ext cx="5486400" cy="107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3200400"/>
            <a:ext cx="5486400" cy="10763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4572000"/>
            <a:ext cx="5486400" cy="1076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02040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NMON Example - AIX</a:t>
            </a:r>
            <a:endParaRPr lang="en-US" dirty="0"/>
          </a:p>
        </p:txBody>
      </p:sp>
      <p:sp>
        <p:nvSpPr>
          <p:cNvPr id="3" name="Slide Number Placeholder 2"/>
          <p:cNvSpPr>
            <a:spLocks noGrp="1"/>
          </p:cNvSpPr>
          <p:nvPr>
            <p:ph type="sldNum" sz="quarter" idx="4"/>
          </p:nvPr>
        </p:nvSpPr>
        <p:spPr/>
        <p:txBody>
          <a:bodyPr/>
          <a:lstStyle/>
          <a:p>
            <a:fld id="{6C10C4C6-7284-4C2B-B661-EA1A2009BC76}" type="slidenum">
              <a:rPr lang="en-US" smtClean="0"/>
              <a:t>5</a:t>
            </a:fld>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057400"/>
            <a:ext cx="70866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42080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NMON Example, CONT.</a:t>
            </a:r>
            <a:endParaRPr lang="en-US" dirty="0"/>
          </a:p>
        </p:txBody>
      </p:sp>
      <p:sp>
        <p:nvSpPr>
          <p:cNvPr id="3" name="Slide Number Placeholder 2"/>
          <p:cNvSpPr>
            <a:spLocks noGrp="1"/>
          </p:cNvSpPr>
          <p:nvPr>
            <p:ph type="sldNum" sz="quarter" idx="4"/>
          </p:nvPr>
        </p:nvSpPr>
        <p:spPr/>
        <p:txBody>
          <a:bodyPr/>
          <a:lstStyle/>
          <a:p>
            <a:fld id="{6C10C4C6-7284-4C2B-B661-EA1A2009BC76}" type="slidenum">
              <a:rPr lang="en-US" smtClean="0"/>
              <a:t>6</a:t>
            </a:fld>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981200"/>
            <a:ext cx="69342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4997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81000" y="1219200"/>
            <a:ext cx="8382000" cy="838200"/>
          </a:xfrm>
        </p:spPr>
        <p:txBody>
          <a:bodyPr/>
          <a:lstStyle/>
          <a:p>
            <a:pPr eaLnBrk="1" hangingPunct="1"/>
            <a:r>
              <a:rPr lang="en-US" dirty="0" smtClean="0"/>
              <a:t/>
            </a:r>
            <a:br>
              <a:rPr lang="en-US" dirty="0" smtClean="0"/>
            </a:br>
            <a:r>
              <a:rPr lang="en-US" dirty="0"/>
              <a:t/>
            </a:r>
            <a:br>
              <a:rPr lang="en-US" dirty="0"/>
            </a:br>
            <a:r>
              <a:rPr lang="en-US" dirty="0" smtClean="0"/>
              <a:t/>
            </a:r>
            <a:br>
              <a:rPr lang="en-US" dirty="0" smtClean="0"/>
            </a:br>
            <a:r>
              <a:rPr lang="en-US" dirty="0" smtClean="0"/>
              <a:t>                                                                          Quick Check of Key DB2 Potential Problem Areas </a:t>
            </a:r>
            <a:br>
              <a:rPr lang="en-US" dirty="0" smtClean="0"/>
            </a:br>
            <a:endParaRPr lang="en-US" dirty="0" smtClean="0"/>
          </a:p>
        </p:txBody>
      </p:sp>
      <p:sp>
        <p:nvSpPr>
          <p:cNvPr id="16387" name="Rectangle 3"/>
          <p:cNvSpPr>
            <a:spLocks noGrp="1" noChangeArrowheads="1"/>
          </p:cNvSpPr>
          <p:nvPr>
            <p:ph type="body" idx="1"/>
          </p:nvPr>
        </p:nvSpPr>
        <p:spPr>
          <a:xfrm>
            <a:off x="381000" y="1752600"/>
            <a:ext cx="8382000" cy="4038600"/>
          </a:xfrm>
        </p:spPr>
        <p:txBody>
          <a:bodyPr/>
          <a:lstStyle/>
          <a:p>
            <a:pPr eaLnBrk="1" hangingPunct="1"/>
            <a:r>
              <a:rPr lang="en-US" dirty="0" smtClean="0"/>
              <a:t>What will cause DB2 to hang or stop processing</a:t>
            </a:r>
          </a:p>
          <a:p>
            <a:pPr lvl="1"/>
            <a:r>
              <a:rPr lang="en-US" dirty="0" smtClean="0"/>
              <a:t>Archive Log </a:t>
            </a:r>
            <a:r>
              <a:rPr lang="en-US" dirty="0" err="1" smtClean="0"/>
              <a:t>filesystem</a:t>
            </a:r>
            <a:r>
              <a:rPr lang="en-US" dirty="0" smtClean="0"/>
              <a:t> full or problems with archive logging?</a:t>
            </a:r>
          </a:p>
          <a:p>
            <a:pPr lvl="2"/>
            <a:r>
              <a:rPr lang="en-US" dirty="0" smtClean="0"/>
              <a:t>Check the db2diag log for archive log failure</a:t>
            </a:r>
          </a:p>
          <a:p>
            <a:pPr lvl="3"/>
            <a:r>
              <a:rPr lang="en-US" dirty="0" smtClean="0"/>
              <a:t>DF command on UNIX or Linux</a:t>
            </a:r>
          </a:p>
          <a:p>
            <a:pPr lvl="3"/>
            <a:r>
              <a:rPr lang="en-US" dirty="0" smtClean="0"/>
              <a:t>Windows – Disk full?</a:t>
            </a:r>
          </a:p>
          <a:p>
            <a:r>
              <a:rPr lang="en-US" dirty="0" smtClean="0"/>
              <a:t>Suboptimal query or queries doing scans in memory </a:t>
            </a:r>
          </a:p>
          <a:p>
            <a:pPr lvl="1"/>
            <a:r>
              <a:rPr lang="en-US" dirty="0" smtClean="0"/>
              <a:t>High number of logical index or table reads</a:t>
            </a:r>
          </a:p>
          <a:p>
            <a:r>
              <a:rPr lang="en-US" dirty="0" smtClean="0"/>
              <a:t>SAN or Disk subsystem problems</a:t>
            </a:r>
          </a:p>
          <a:p>
            <a:pPr lvl="1"/>
            <a:r>
              <a:rPr lang="en-US" dirty="0" smtClean="0"/>
              <a:t>Controller issues, disks become unmapped, </a:t>
            </a:r>
            <a:r>
              <a:rPr lang="en-US" dirty="0" err="1" smtClean="0"/>
              <a:t>unmounted</a:t>
            </a:r>
            <a:endParaRPr lang="en-US" dirty="0" smtClean="0"/>
          </a:p>
          <a:p>
            <a:r>
              <a:rPr lang="en-US" dirty="0" smtClean="0"/>
              <a:t>Network Problem</a:t>
            </a:r>
          </a:p>
          <a:p>
            <a:pPr lvl="1"/>
            <a:r>
              <a:rPr lang="en-US" dirty="0" smtClean="0"/>
              <a:t>Ping the DB2 server and save timings</a:t>
            </a:r>
          </a:p>
          <a:p>
            <a:pPr lvl="1"/>
            <a:r>
              <a:rPr lang="en-US" dirty="0" smtClean="0"/>
              <a:t>Graph network performance</a:t>
            </a:r>
          </a:p>
        </p:txBody>
      </p:sp>
      <p:sp>
        <p:nvSpPr>
          <p:cNvPr id="4" name="Slide Number Placeholder 3"/>
          <p:cNvSpPr>
            <a:spLocks noGrp="1"/>
          </p:cNvSpPr>
          <p:nvPr>
            <p:ph type="sldNum" sz="quarter" idx="4"/>
          </p:nvPr>
        </p:nvSpPr>
        <p:spPr>
          <a:xfrm>
            <a:off x="6858000" y="304800"/>
            <a:ext cx="2133600" cy="365125"/>
          </a:xfrm>
        </p:spPr>
        <p:txBody>
          <a:bodyPr/>
          <a:lstStyle/>
          <a:p>
            <a:fld id="{6C10C4C6-7284-4C2B-B661-EA1A2009BC76}" type="slidenum">
              <a:rPr lang="en-US" smtClean="0">
                <a:solidFill>
                  <a:schemeClr val="bg1"/>
                </a:solidFill>
              </a:rPr>
              <a:t>7</a:t>
            </a:fld>
            <a:endParaRPr lang="en-US" dirty="0">
              <a:solidFill>
                <a:schemeClr val="bg1"/>
              </a:solidFill>
            </a:endParaRPr>
          </a:p>
        </p:txBody>
      </p:sp>
    </p:spTree>
    <p:extLst>
      <p:ext uri="{BB962C8B-B14F-4D97-AF65-F5344CB8AC3E}">
        <p14:creationId xmlns:p14="http://schemas.microsoft.com/office/powerpoint/2010/main" val="32756316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457200"/>
            <a:ext cx="8382000" cy="914400"/>
          </a:xfrm>
        </p:spPr>
        <p:txBody>
          <a:bodyPr/>
          <a:lstStyle/>
          <a:p>
            <a:r>
              <a:rPr lang="en-US" dirty="0" smtClean="0"/>
              <a:t>db2pd -d &lt;</a:t>
            </a:r>
            <a:r>
              <a:rPr lang="en-US" dirty="0" err="1" smtClean="0"/>
              <a:t>dbname</a:t>
            </a:r>
            <a:r>
              <a:rPr lang="en-US" dirty="0" smtClean="0"/>
              <a:t>&gt; -applications</a:t>
            </a:r>
            <a:endParaRPr lang="en-US" dirty="0"/>
          </a:p>
        </p:txBody>
      </p:sp>
      <p:sp>
        <p:nvSpPr>
          <p:cNvPr id="2" name="Slide Number Placeholder 1"/>
          <p:cNvSpPr>
            <a:spLocks noGrp="1"/>
          </p:cNvSpPr>
          <p:nvPr>
            <p:ph type="sldNum" sz="quarter" idx="4"/>
          </p:nvPr>
        </p:nvSpPr>
        <p:spPr/>
        <p:txBody>
          <a:bodyPr/>
          <a:lstStyle/>
          <a:p>
            <a:fld id="{6C10C4C6-7284-4C2B-B661-EA1A2009BC76}" type="slidenum">
              <a:rPr lang="en-US" smtClean="0"/>
              <a:t>8</a:t>
            </a:fld>
            <a:endParaRPr lang="en-US"/>
          </a:p>
        </p:txBody>
      </p:sp>
      <p:pic>
        <p:nvPicPr>
          <p:cNvPr id="1026" name="Picture 2" descr="C:\Users\pgunning\Documents\PalmBeach2012\db2pdappl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59725"/>
            <a:ext cx="9220200" cy="54864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ular Callout 9"/>
          <p:cNvSpPr/>
          <p:nvPr/>
        </p:nvSpPr>
        <p:spPr bwMode="auto">
          <a:xfrm>
            <a:off x="1371600" y="2918320"/>
            <a:ext cx="1091046" cy="420624"/>
          </a:xfrm>
          <a:prstGeom prst="wedgeRectCallout">
            <a:avLst>
              <a:gd name="adj1" fmla="val -61105"/>
              <a:gd name="adj2" fmla="val 10767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charset="0"/>
              </a:rPr>
              <a:t>Agent ID</a:t>
            </a:r>
            <a:endParaRPr kumimoji="0" lang="en-US" sz="1800" b="0" i="0" u="none" strike="noStrike" cap="none" normalizeH="0" baseline="0" dirty="0">
              <a:ln>
                <a:noFill/>
              </a:ln>
              <a:solidFill>
                <a:schemeClr val="tx1"/>
              </a:solidFill>
              <a:effectLst/>
              <a:latin typeface="Times" charset="0"/>
            </a:endParaRPr>
          </a:p>
        </p:txBody>
      </p:sp>
      <p:sp>
        <p:nvSpPr>
          <p:cNvPr id="6" name="Rectangular Callout 5"/>
          <p:cNvSpPr/>
          <p:nvPr/>
        </p:nvSpPr>
        <p:spPr bwMode="auto">
          <a:xfrm>
            <a:off x="4064576" y="2918319"/>
            <a:ext cx="1269423" cy="420624"/>
          </a:xfrm>
          <a:prstGeom prst="wedgeRectCallout">
            <a:avLst>
              <a:gd name="adj1" fmla="val -61105"/>
              <a:gd name="adj2" fmla="val 107672"/>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charset="0"/>
              </a:rPr>
              <a:t>Executing ID</a:t>
            </a:r>
            <a:endParaRPr kumimoji="0" lang="en-US" sz="1800" b="0" i="0" u="none" strike="noStrike" cap="none" normalizeH="0" baseline="0" dirty="0">
              <a:ln>
                <a:noFill/>
              </a:ln>
              <a:solidFill>
                <a:schemeClr val="tx1"/>
              </a:solidFill>
              <a:effectLst/>
              <a:latin typeface="Times" charset="0"/>
            </a:endParaRPr>
          </a:p>
        </p:txBody>
      </p:sp>
    </p:spTree>
    <p:extLst>
      <p:ext uri="{BB962C8B-B14F-4D97-AF65-F5344CB8AC3E}">
        <p14:creationId xmlns:p14="http://schemas.microsoft.com/office/powerpoint/2010/main" val="35031699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Tying db2pd –applications to Application Snapshot</a:t>
            </a:r>
            <a:endParaRPr lang="en-US" dirty="0"/>
          </a:p>
        </p:txBody>
      </p:sp>
      <p:sp>
        <p:nvSpPr>
          <p:cNvPr id="3" name="Slide Number Placeholder 2"/>
          <p:cNvSpPr>
            <a:spLocks noGrp="1"/>
          </p:cNvSpPr>
          <p:nvPr>
            <p:ph type="sldNum" sz="quarter" idx="4"/>
          </p:nvPr>
        </p:nvSpPr>
        <p:spPr/>
        <p:txBody>
          <a:bodyPr/>
          <a:lstStyle/>
          <a:p>
            <a:fld id="{6C10C4C6-7284-4C2B-B661-EA1A2009BC76}" type="slidenum">
              <a:rPr lang="en-US" smtClean="0"/>
              <a:t>9</a:t>
            </a:fld>
            <a:endParaRPr lang="en-US"/>
          </a:p>
        </p:txBody>
      </p:sp>
      <p:pic>
        <p:nvPicPr>
          <p:cNvPr id="2050" name="Picture 2" descr="C:\Users\pgunning\Documents\PalmBeach2012\tyingdb2pdtoapplsna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75" y="1828800"/>
            <a:ext cx="8096250" cy="50292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ular Callout 4"/>
          <p:cNvSpPr/>
          <p:nvPr/>
        </p:nvSpPr>
        <p:spPr bwMode="auto">
          <a:xfrm>
            <a:off x="4495800" y="1731818"/>
            <a:ext cx="1091046" cy="420624"/>
          </a:xfrm>
          <a:prstGeom prst="wedgeRectCallout">
            <a:avLst>
              <a:gd name="adj1" fmla="val -61105"/>
              <a:gd name="adj2" fmla="val 10767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charset="0"/>
              </a:rPr>
              <a:t>Agent ID</a:t>
            </a:r>
            <a:endParaRPr kumimoji="0" lang="en-US" sz="1800" b="0" i="0" u="none" strike="noStrike" cap="none" normalizeH="0" baseline="0" dirty="0">
              <a:ln>
                <a:noFill/>
              </a:ln>
              <a:solidFill>
                <a:schemeClr val="tx1"/>
              </a:solidFill>
              <a:effectLst/>
              <a:latin typeface="Times" charset="0"/>
            </a:endParaRPr>
          </a:p>
        </p:txBody>
      </p:sp>
      <p:sp>
        <p:nvSpPr>
          <p:cNvPr id="6" name="Rectangular Callout 5"/>
          <p:cNvSpPr/>
          <p:nvPr/>
        </p:nvSpPr>
        <p:spPr bwMode="auto">
          <a:xfrm>
            <a:off x="6248400" y="2564635"/>
            <a:ext cx="1386938" cy="420624"/>
          </a:xfrm>
          <a:prstGeom prst="wedgeRectCallout">
            <a:avLst>
              <a:gd name="adj1" fmla="val -145157"/>
              <a:gd name="adj2" fmla="val -75840"/>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charset="0"/>
              </a:rPr>
              <a:t>Executing </a:t>
            </a:r>
            <a:endParaRPr kumimoji="0" lang="en-US" sz="1800" b="0" i="0" u="none" strike="noStrike" cap="none" normalizeH="0" baseline="0" dirty="0">
              <a:ln>
                <a:noFill/>
              </a:ln>
              <a:solidFill>
                <a:schemeClr val="tx1"/>
              </a:solidFill>
              <a:effectLst/>
              <a:latin typeface="Times" charset="0"/>
            </a:endParaRPr>
          </a:p>
        </p:txBody>
      </p:sp>
    </p:spTree>
    <p:extLst>
      <p:ext uri="{BB962C8B-B14F-4D97-AF65-F5344CB8AC3E}">
        <p14:creationId xmlns:p14="http://schemas.microsoft.com/office/powerpoint/2010/main" val="26495281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762000"/>
            <a:ext cx="8382000" cy="914400"/>
          </a:xfrm>
        </p:spPr>
        <p:txBody>
          <a:bodyPr/>
          <a:lstStyle/>
          <a:p>
            <a:r>
              <a:rPr lang="en-US" dirty="0" smtClean="0"/>
              <a:t>Application Information via Application SQL Administrative View in DB2 10</a:t>
            </a:r>
            <a:endParaRPr lang="en-US" dirty="0"/>
          </a:p>
        </p:txBody>
      </p:sp>
      <p:sp>
        <p:nvSpPr>
          <p:cNvPr id="3" name="Slide Number Placeholder 2"/>
          <p:cNvSpPr>
            <a:spLocks noGrp="1"/>
          </p:cNvSpPr>
          <p:nvPr>
            <p:ph type="sldNum" sz="quarter" idx="4"/>
          </p:nvPr>
        </p:nvSpPr>
        <p:spPr/>
        <p:txBody>
          <a:bodyPr/>
          <a:lstStyle/>
          <a:p>
            <a:fld id="{6C10C4C6-7284-4C2B-B661-EA1A2009BC76}" type="slidenum">
              <a:rPr lang="en-US" smtClean="0"/>
              <a:t>10</a:t>
            </a:fld>
            <a:endParaRPr lang="en-US"/>
          </a:p>
        </p:txBody>
      </p:sp>
      <p:pic>
        <p:nvPicPr>
          <p:cNvPr id="1026" name="Picture 2" descr="C:\Users\pgunning\Documents\IDUGNA2012\sqlapplicationviewV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7086600" cy="511968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ular Callout 4"/>
          <p:cNvSpPr/>
          <p:nvPr/>
        </p:nvSpPr>
        <p:spPr bwMode="auto">
          <a:xfrm>
            <a:off x="1828800" y="3200400"/>
            <a:ext cx="1091046" cy="420624"/>
          </a:xfrm>
          <a:prstGeom prst="wedgeRectCallout">
            <a:avLst>
              <a:gd name="adj1" fmla="val -61105"/>
              <a:gd name="adj2" fmla="val 10767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charset="0"/>
              </a:rPr>
              <a:t>Agent ID</a:t>
            </a:r>
            <a:endParaRPr kumimoji="0" lang="en-US" sz="1800" b="0" i="0" u="none" strike="noStrike" cap="none" normalizeH="0" baseline="0" dirty="0">
              <a:ln>
                <a:noFill/>
              </a:ln>
              <a:solidFill>
                <a:schemeClr val="tx1"/>
              </a:solidFill>
              <a:effectLst/>
              <a:latin typeface="Times" charset="0"/>
            </a:endParaRPr>
          </a:p>
        </p:txBody>
      </p:sp>
      <p:sp>
        <p:nvSpPr>
          <p:cNvPr id="6" name="Rectangular Callout 5"/>
          <p:cNvSpPr/>
          <p:nvPr/>
        </p:nvSpPr>
        <p:spPr bwMode="auto">
          <a:xfrm>
            <a:off x="2374322" y="4495800"/>
            <a:ext cx="1359477" cy="420624"/>
          </a:xfrm>
          <a:prstGeom prst="wedgeRectCallout">
            <a:avLst>
              <a:gd name="adj1" fmla="val -98112"/>
              <a:gd name="adj2" fmla="val -41961"/>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charset="0"/>
              </a:rPr>
              <a:t>Executing?</a:t>
            </a:r>
            <a:endParaRPr kumimoji="0" lang="en-US" sz="1800" b="0" i="0" u="none" strike="noStrike" cap="none" normalizeH="0" baseline="0" dirty="0">
              <a:ln>
                <a:noFill/>
              </a:ln>
              <a:solidFill>
                <a:schemeClr val="tx1"/>
              </a:solidFill>
              <a:effectLst/>
              <a:latin typeface="Times" charset="0"/>
            </a:endParaRPr>
          </a:p>
        </p:txBody>
      </p:sp>
    </p:spTree>
    <p:extLst>
      <p:ext uri="{BB962C8B-B14F-4D97-AF65-F5344CB8AC3E}">
        <p14:creationId xmlns:p14="http://schemas.microsoft.com/office/powerpoint/2010/main" val="4418553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382000" cy="914400"/>
          </a:xfrm>
        </p:spPr>
        <p:txBody>
          <a:bodyPr/>
          <a:lstStyle/>
          <a:p>
            <a:r>
              <a:rPr lang="en-US" dirty="0" smtClean="0"/>
              <a:t>SQL Snapshot Table Functions	</a:t>
            </a:r>
            <a:endParaRPr lang="en-US" dirty="0"/>
          </a:p>
        </p:txBody>
      </p:sp>
      <p:sp>
        <p:nvSpPr>
          <p:cNvPr id="3" name="Content Placeholder 2"/>
          <p:cNvSpPr>
            <a:spLocks noGrp="1"/>
          </p:cNvSpPr>
          <p:nvPr>
            <p:ph idx="1"/>
          </p:nvPr>
        </p:nvSpPr>
        <p:spPr>
          <a:xfrm>
            <a:off x="381000" y="1219200"/>
            <a:ext cx="8382000" cy="4038600"/>
          </a:xfrm>
        </p:spPr>
        <p:txBody>
          <a:bodyPr/>
          <a:lstStyle/>
          <a:p>
            <a:pPr marL="0" indent="0">
              <a:buNone/>
            </a:pPr>
            <a:r>
              <a:rPr lang="en-US" sz="1400" dirty="0">
                <a:solidFill>
                  <a:schemeClr val="accent1">
                    <a:lumMod val="50000"/>
                  </a:schemeClr>
                </a:solidFill>
              </a:rPr>
              <a:t>#!/bin/</a:t>
            </a:r>
            <a:r>
              <a:rPr lang="en-US" sz="1400" dirty="0" err="1">
                <a:solidFill>
                  <a:schemeClr val="accent1">
                    <a:lumMod val="50000"/>
                  </a:schemeClr>
                </a:solidFill>
              </a:rPr>
              <a:t>ksh</a:t>
            </a:r>
            <a:endParaRPr lang="en-US" sz="1400" dirty="0">
              <a:solidFill>
                <a:schemeClr val="accent1">
                  <a:lumMod val="50000"/>
                </a:schemeClr>
              </a:solidFill>
            </a:endParaRPr>
          </a:p>
          <a:p>
            <a:pPr marL="0" indent="0">
              <a:buNone/>
            </a:pPr>
            <a:r>
              <a:rPr lang="en-US" sz="1400" dirty="0">
                <a:solidFill>
                  <a:schemeClr val="accent1">
                    <a:lumMod val="50000"/>
                  </a:schemeClr>
                </a:solidFill>
              </a:rPr>
              <a:t>db2 connect to </a:t>
            </a:r>
            <a:r>
              <a:rPr lang="en-US" sz="1400" dirty="0" err="1">
                <a:solidFill>
                  <a:schemeClr val="accent1">
                    <a:lumMod val="50000"/>
                  </a:schemeClr>
                </a:solidFill>
              </a:rPr>
              <a:t>dsdm</a:t>
            </a:r>
            <a:r>
              <a:rPr lang="en-US" sz="1400" dirty="0">
                <a:solidFill>
                  <a:schemeClr val="accent1">
                    <a:lumMod val="50000"/>
                  </a:schemeClr>
                </a:solidFill>
              </a:rPr>
              <a:t>;</a:t>
            </a:r>
          </a:p>
          <a:p>
            <a:pPr marL="0" indent="0">
              <a:buNone/>
            </a:pPr>
            <a:r>
              <a:rPr lang="en-US" sz="1400" dirty="0">
                <a:solidFill>
                  <a:schemeClr val="accent1">
                    <a:lumMod val="50000"/>
                  </a:schemeClr>
                </a:solidFill>
              </a:rPr>
              <a:t>db2 "SELECT INTEGER(</a:t>
            </a:r>
            <a:r>
              <a:rPr lang="en-US" sz="1400" dirty="0" err="1">
                <a:solidFill>
                  <a:schemeClr val="accent1">
                    <a:lumMod val="50000"/>
                  </a:schemeClr>
                </a:solidFill>
              </a:rPr>
              <a:t>applsnap.agent_id</a:t>
            </a:r>
            <a:r>
              <a:rPr lang="en-US" sz="1400" dirty="0">
                <a:solidFill>
                  <a:schemeClr val="accent1">
                    <a:lumMod val="50000"/>
                  </a:schemeClr>
                </a:solidFill>
              </a:rPr>
              <a:t>) AS </a:t>
            </a:r>
            <a:r>
              <a:rPr lang="en-US" sz="1400" dirty="0" err="1">
                <a:solidFill>
                  <a:schemeClr val="accent1">
                    <a:lumMod val="50000"/>
                  </a:schemeClr>
                </a:solidFill>
              </a:rPr>
              <a:t>agent_id</a:t>
            </a:r>
            <a:r>
              <a:rPr lang="en-US" sz="1400" dirty="0">
                <a:solidFill>
                  <a:schemeClr val="accent1">
                    <a:lumMod val="50000"/>
                  </a:schemeClr>
                </a:solidFill>
              </a:rPr>
              <a:t>,</a:t>
            </a:r>
          </a:p>
          <a:p>
            <a:pPr marL="0" indent="0">
              <a:buNone/>
            </a:pPr>
            <a:r>
              <a:rPr lang="en-US" sz="1400" dirty="0">
                <a:solidFill>
                  <a:schemeClr val="accent1">
                    <a:lumMod val="50000"/>
                  </a:schemeClr>
                </a:solidFill>
              </a:rPr>
              <a:t>CAST(LEFT(applinfo.appl_name,10) AS CHAR(10)) AS </a:t>
            </a:r>
            <a:r>
              <a:rPr lang="en-US" sz="1400" dirty="0" err="1">
                <a:solidFill>
                  <a:schemeClr val="accent1">
                    <a:lumMod val="50000"/>
                  </a:schemeClr>
                </a:solidFill>
              </a:rPr>
              <a:t>appl_name</a:t>
            </a:r>
            <a:r>
              <a:rPr lang="en-US" sz="1400" dirty="0">
                <a:solidFill>
                  <a:schemeClr val="accent1">
                    <a:lumMod val="50000"/>
                  </a:schemeClr>
                </a:solidFill>
              </a:rPr>
              <a:t>,</a:t>
            </a:r>
          </a:p>
          <a:p>
            <a:pPr marL="0" indent="0">
              <a:buNone/>
            </a:pPr>
            <a:r>
              <a:rPr lang="en-US" sz="1400" dirty="0">
                <a:solidFill>
                  <a:schemeClr val="accent1">
                    <a:lumMod val="50000"/>
                  </a:schemeClr>
                </a:solidFill>
              </a:rPr>
              <a:t>CAST(left(client_nname,35) AS CHAR(35)) AS </a:t>
            </a:r>
            <a:r>
              <a:rPr lang="en-US" sz="1400" dirty="0" err="1">
                <a:solidFill>
                  <a:schemeClr val="accent1">
                    <a:lumMod val="50000"/>
                  </a:schemeClr>
                </a:solidFill>
              </a:rPr>
              <a:t>nname</a:t>
            </a:r>
            <a:r>
              <a:rPr lang="en-US" sz="1400" dirty="0">
                <a:solidFill>
                  <a:schemeClr val="accent1">
                    <a:lumMod val="50000"/>
                  </a:schemeClr>
                </a:solidFill>
              </a:rPr>
              <a:t>,</a:t>
            </a:r>
          </a:p>
          <a:p>
            <a:pPr marL="0" indent="0">
              <a:buNone/>
            </a:pPr>
            <a:r>
              <a:rPr lang="en-US" sz="1400" dirty="0">
                <a:solidFill>
                  <a:schemeClr val="accent1">
                    <a:lumMod val="50000"/>
                  </a:schemeClr>
                </a:solidFill>
              </a:rPr>
              <a:t> INTEGER(</a:t>
            </a:r>
            <a:r>
              <a:rPr lang="en-US" sz="1400" dirty="0" err="1">
                <a:solidFill>
                  <a:schemeClr val="accent1">
                    <a:lumMod val="50000"/>
                  </a:schemeClr>
                </a:solidFill>
              </a:rPr>
              <a:t>locks_held</a:t>
            </a:r>
            <a:r>
              <a:rPr lang="en-US" sz="1400" dirty="0">
                <a:solidFill>
                  <a:schemeClr val="accent1">
                    <a:lumMod val="50000"/>
                  </a:schemeClr>
                </a:solidFill>
              </a:rPr>
              <a:t>) AS </a:t>
            </a:r>
            <a:r>
              <a:rPr lang="en-US" sz="1400" dirty="0" err="1">
                <a:solidFill>
                  <a:schemeClr val="accent1">
                    <a:lumMod val="50000"/>
                  </a:schemeClr>
                </a:solidFill>
              </a:rPr>
              <a:t>locks,applsnap.rows_read</a:t>
            </a:r>
            <a:r>
              <a:rPr lang="en-US" sz="1400" dirty="0">
                <a:solidFill>
                  <a:schemeClr val="accent1">
                    <a:lumMod val="50000"/>
                  </a:schemeClr>
                </a:solidFill>
              </a:rPr>
              <a:t> as </a:t>
            </a:r>
            <a:r>
              <a:rPr lang="en-US" sz="1400" dirty="0" err="1">
                <a:solidFill>
                  <a:schemeClr val="accent1">
                    <a:lumMod val="50000"/>
                  </a:schemeClr>
                </a:solidFill>
              </a:rPr>
              <a:t>rr</a:t>
            </a:r>
            <a:r>
              <a:rPr lang="en-US" sz="1400" dirty="0">
                <a:solidFill>
                  <a:schemeClr val="accent1">
                    <a:lumMod val="50000"/>
                  </a:schemeClr>
                </a:solidFill>
              </a:rPr>
              <a:t>, </a:t>
            </a:r>
            <a:r>
              <a:rPr lang="en-US" sz="1400" dirty="0" err="1">
                <a:solidFill>
                  <a:schemeClr val="accent1">
                    <a:lumMod val="50000"/>
                  </a:schemeClr>
                </a:solidFill>
              </a:rPr>
              <a:t>applsnap.rows_written</a:t>
            </a:r>
            <a:r>
              <a:rPr lang="en-US" sz="1400" dirty="0">
                <a:solidFill>
                  <a:schemeClr val="accent1">
                    <a:lumMod val="50000"/>
                  </a:schemeClr>
                </a:solidFill>
              </a:rPr>
              <a:t> as </a:t>
            </a:r>
            <a:r>
              <a:rPr lang="en-US" sz="1400" dirty="0" err="1">
                <a:solidFill>
                  <a:schemeClr val="accent1">
                    <a:lumMod val="50000"/>
                  </a:schemeClr>
                </a:solidFill>
              </a:rPr>
              <a:t>rw,applsnap.total_sorts</a:t>
            </a:r>
            <a:r>
              <a:rPr lang="en-US" sz="1400" dirty="0">
                <a:solidFill>
                  <a:schemeClr val="accent1">
                    <a:lumMod val="50000"/>
                  </a:schemeClr>
                </a:solidFill>
              </a:rPr>
              <a:t> as sorts,</a:t>
            </a:r>
          </a:p>
          <a:p>
            <a:pPr marL="0" indent="0">
              <a:buNone/>
            </a:pPr>
            <a:r>
              <a:rPr lang="en-US" sz="1400" dirty="0" err="1">
                <a:solidFill>
                  <a:schemeClr val="accent1">
                    <a:lumMod val="50000"/>
                  </a:schemeClr>
                </a:solidFill>
              </a:rPr>
              <a:t>applsnap.sort_overflows</a:t>
            </a:r>
            <a:r>
              <a:rPr lang="en-US" sz="1400" dirty="0">
                <a:solidFill>
                  <a:schemeClr val="accent1">
                    <a:lumMod val="50000"/>
                  </a:schemeClr>
                </a:solidFill>
              </a:rPr>
              <a:t> as </a:t>
            </a:r>
            <a:r>
              <a:rPr lang="en-US" sz="1400" dirty="0" err="1">
                <a:solidFill>
                  <a:schemeClr val="accent1">
                    <a:lumMod val="50000"/>
                  </a:schemeClr>
                </a:solidFill>
              </a:rPr>
              <a:t>oflows</a:t>
            </a:r>
            <a:r>
              <a:rPr lang="en-US" sz="1400" dirty="0">
                <a:solidFill>
                  <a:schemeClr val="accent1">
                    <a:lumMod val="50000"/>
                  </a:schemeClr>
                </a:solidFill>
              </a:rPr>
              <a:t>, </a:t>
            </a:r>
            <a:r>
              <a:rPr lang="en-US" sz="1400" dirty="0" err="1">
                <a:solidFill>
                  <a:schemeClr val="accent1">
                    <a:lumMod val="50000"/>
                  </a:schemeClr>
                </a:solidFill>
              </a:rPr>
              <a:t>applsnap.lock_timeouts</a:t>
            </a:r>
            <a:r>
              <a:rPr lang="en-US" sz="1400" dirty="0">
                <a:solidFill>
                  <a:schemeClr val="accent1">
                    <a:lumMod val="50000"/>
                  </a:schemeClr>
                </a:solidFill>
              </a:rPr>
              <a:t> as touts, </a:t>
            </a:r>
            <a:r>
              <a:rPr lang="en-US" sz="1400" dirty="0" err="1">
                <a:solidFill>
                  <a:schemeClr val="accent1">
                    <a:lumMod val="50000"/>
                  </a:schemeClr>
                </a:solidFill>
              </a:rPr>
              <a:t>applsnap.total_hash_loops</a:t>
            </a:r>
            <a:r>
              <a:rPr lang="en-US" sz="1400" dirty="0">
                <a:solidFill>
                  <a:schemeClr val="accent1">
                    <a:lumMod val="50000"/>
                  </a:schemeClr>
                </a:solidFill>
              </a:rPr>
              <a:t> as loops, </a:t>
            </a:r>
            <a:r>
              <a:rPr lang="en-US" sz="1400" dirty="0" err="1">
                <a:solidFill>
                  <a:schemeClr val="accent1">
                    <a:lumMod val="50000"/>
                  </a:schemeClr>
                </a:solidFill>
              </a:rPr>
              <a:t>applsnap.agent_usr_cpu_time_s</a:t>
            </a:r>
            <a:r>
              <a:rPr lang="en-US" sz="1400" dirty="0">
                <a:solidFill>
                  <a:schemeClr val="accent1">
                    <a:lumMod val="50000"/>
                  </a:schemeClr>
                </a:solidFill>
              </a:rPr>
              <a:t> as </a:t>
            </a:r>
            <a:r>
              <a:rPr lang="en-US" sz="1400" dirty="0" err="1">
                <a:solidFill>
                  <a:schemeClr val="accent1">
                    <a:lumMod val="50000"/>
                  </a:schemeClr>
                </a:solidFill>
              </a:rPr>
              <a:t>usersecs</a:t>
            </a:r>
            <a:r>
              <a:rPr lang="en-US" sz="1400" dirty="0">
                <a:solidFill>
                  <a:schemeClr val="accent1">
                    <a:lumMod val="50000"/>
                  </a:schemeClr>
                </a:solidFill>
              </a:rPr>
              <a:t>,</a:t>
            </a:r>
          </a:p>
          <a:p>
            <a:pPr marL="0" indent="0">
              <a:buNone/>
            </a:pPr>
            <a:r>
              <a:rPr lang="en-US" sz="1400" dirty="0" err="1">
                <a:solidFill>
                  <a:schemeClr val="accent1">
                    <a:lumMod val="50000"/>
                  </a:schemeClr>
                </a:solidFill>
              </a:rPr>
              <a:t>applsnap.agent_sys_cpu_time_s</a:t>
            </a:r>
            <a:r>
              <a:rPr lang="en-US" sz="1400" dirty="0">
                <a:solidFill>
                  <a:schemeClr val="accent1">
                    <a:lumMod val="50000"/>
                  </a:schemeClr>
                </a:solidFill>
              </a:rPr>
              <a:t> as </a:t>
            </a:r>
            <a:r>
              <a:rPr lang="en-US" sz="1400" dirty="0" err="1">
                <a:solidFill>
                  <a:schemeClr val="accent1">
                    <a:lumMod val="50000"/>
                  </a:schemeClr>
                </a:solidFill>
              </a:rPr>
              <a:t>syscpu</a:t>
            </a:r>
            <a:r>
              <a:rPr lang="en-US" sz="1400" dirty="0">
                <a:solidFill>
                  <a:schemeClr val="accent1">
                    <a:lumMod val="50000"/>
                  </a:schemeClr>
                </a:solidFill>
              </a:rPr>
              <a:t>, </a:t>
            </a:r>
            <a:r>
              <a:rPr lang="en-US" sz="1400" dirty="0" err="1">
                <a:solidFill>
                  <a:schemeClr val="accent1">
                    <a:lumMod val="50000"/>
                  </a:schemeClr>
                </a:solidFill>
              </a:rPr>
              <a:t>applsnap.locks_waiting</a:t>
            </a:r>
            <a:r>
              <a:rPr lang="en-US" sz="1400" dirty="0">
                <a:solidFill>
                  <a:schemeClr val="accent1">
                    <a:lumMod val="50000"/>
                  </a:schemeClr>
                </a:solidFill>
              </a:rPr>
              <a:t> as </a:t>
            </a:r>
            <a:r>
              <a:rPr lang="en-US" sz="1400" dirty="0" err="1">
                <a:solidFill>
                  <a:schemeClr val="accent1">
                    <a:lumMod val="50000"/>
                  </a:schemeClr>
                </a:solidFill>
              </a:rPr>
              <a:t>lkwait</a:t>
            </a:r>
            <a:r>
              <a:rPr lang="en-US" sz="1400" dirty="0">
                <a:solidFill>
                  <a:schemeClr val="accent1">
                    <a:lumMod val="50000"/>
                  </a:schemeClr>
                </a:solidFill>
              </a:rPr>
              <a:t>,</a:t>
            </a:r>
          </a:p>
          <a:p>
            <a:pPr marL="0" indent="0">
              <a:buNone/>
            </a:pPr>
            <a:r>
              <a:rPr lang="en-US" sz="1400" dirty="0">
                <a:solidFill>
                  <a:schemeClr val="accent1">
                    <a:lumMod val="50000"/>
                  </a:schemeClr>
                </a:solidFill>
              </a:rPr>
              <a:t> SUBSTR(APPL_STATUS,1,10) AS APPL_STATUS, SUBSTR(</a:t>
            </a:r>
            <a:r>
              <a:rPr lang="en-US" sz="1400" dirty="0" err="1">
                <a:solidFill>
                  <a:schemeClr val="accent1">
                    <a:lumMod val="50000"/>
                  </a:schemeClr>
                </a:solidFill>
              </a:rPr>
              <a:t>stmt_snap.STMT_TEXT</a:t>
            </a:r>
            <a:r>
              <a:rPr lang="en-US" sz="1400" dirty="0">
                <a:solidFill>
                  <a:schemeClr val="accent1">
                    <a:lumMod val="50000"/>
                  </a:schemeClr>
                </a:solidFill>
              </a:rPr>
              <a:t>, 1, 999) AS STMT_TEXT</a:t>
            </a:r>
          </a:p>
          <a:p>
            <a:pPr marL="0" indent="0">
              <a:buNone/>
            </a:pPr>
            <a:r>
              <a:rPr lang="en-US" sz="1400" smtClean="0">
                <a:solidFill>
                  <a:schemeClr val="accent1">
                    <a:lumMod val="50000"/>
                  </a:schemeClr>
                </a:solidFill>
              </a:rPr>
              <a:t>FROM TABLE</a:t>
            </a:r>
            <a:r>
              <a:rPr lang="en-US" sz="1400" dirty="0">
                <a:solidFill>
                  <a:schemeClr val="accent1">
                    <a:lumMod val="50000"/>
                  </a:schemeClr>
                </a:solidFill>
              </a:rPr>
              <a:t>( </a:t>
            </a:r>
            <a:r>
              <a:rPr lang="en-US" sz="1400" dirty="0" err="1" smtClean="0">
                <a:solidFill>
                  <a:schemeClr val="accent1">
                    <a:lumMod val="50000"/>
                  </a:schemeClr>
                </a:solidFill>
              </a:rPr>
              <a:t>sysproc.snap_get_appl</a:t>
            </a:r>
            <a:r>
              <a:rPr lang="en-US" sz="1400" dirty="0" smtClean="0">
                <a:solidFill>
                  <a:schemeClr val="accent1">
                    <a:lumMod val="50000"/>
                  </a:schemeClr>
                </a:solidFill>
              </a:rPr>
              <a:t>('',-</a:t>
            </a:r>
            <a:r>
              <a:rPr lang="en-US" sz="1400" dirty="0">
                <a:solidFill>
                  <a:schemeClr val="accent1">
                    <a:lumMod val="50000"/>
                  </a:schemeClr>
                </a:solidFill>
              </a:rPr>
              <a:t>1)) AS </a:t>
            </a:r>
            <a:r>
              <a:rPr lang="en-US" sz="1400" dirty="0" err="1">
                <a:solidFill>
                  <a:schemeClr val="accent1">
                    <a:lumMod val="50000"/>
                  </a:schemeClr>
                </a:solidFill>
              </a:rPr>
              <a:t>applsnap</a:t>
            </a:r>
            <a:r>
              <a:rPr lang="en-US" sz="1400" dirty="0">
                <a:solidFill>
                  <a:schemeClr val="accent1">
                    <a:lumMod val="50000"/>
                  </a:schemeClr>
                </a:solidFill>
              </a:rPr>
              <a:t>,</a:t>
            </a:r>
          </a:p>
          <a:p>
            <a:pPr marL="0" indent="0">
              <a:buNone/>
            </a:pPr>
            <a:r>
              <a:rPr lang="en-US" sz="1400" dirty="0">
                <a:solidFill>
                  <a:schemeClr val="accent1">
                    <a:lumMod val="50000"/>
                  </a:schemeClr>
                </a:solidFill>
              </a:rPr>
              <a:t>TABLE( </a:t>
            </a:r>
            <a:r>
              <a:rPr lang="en-US" sz="1400" dirty="0" err="1" smtClean="0">
                <a:solidFill>
                  <a:schemeClr val="accent1">
                    <a:lumMod val="50000"/>
                  </a:schemeClr>
                </a:solidFill>
              </a:rPr>
              <a:t>sysproc.snap_get_appl_info</a:t>
            </a:r>
            <a:r>
              <a:rPr lang="en-US" sz="1400" dirty="0" smtClean="0">
                <a:solidFill>
                  <a:schemeClr val="accent1">
                    <a:lumMod val="50000"/>
                  </a:schemeClr>
                </a:solidFill>
              </a:rPr>
              <a:t>('',-</a:t>
            </a:r>
            <a:r>
              <a:rPr lang="en-US" sz="1400" dirty="0">
                <a:solidFill>
                  <a:schemeClr val="accent1">
                    <a:lumMod val="50000"/>
                  </a:schemeClr>
                </a:solidFill>
              </a:rPr>
              <a:t>1)) as </a:t>
            </a:r>
            <a:r>
              <a:rPr lang="en-US" sz="1400" dirty="0" err="1">
                <a:solidFill>
                  <a:schemeClr val="accent1">
                    <a:lumMod val="50000"/>
                  </a:schemeClr>
                </a:solidFill>
              </a:rPr>
              <a:t>applinfo</a:t>
            </a:r>
            <a:r>
              <a:rPr lang="en-US" sz="1400" dirty="0">
                <a:solidFill>
                  <a:schemeClr val="accent1">
                    <a:lumMod val="50000"/>
                  </a:schemeClr>
                </a:solidFill>
              </a:rPr>
              <a:t>,</a:t>
            </a:r>
          </a:p>
          <a:p>
            <a:pPr marL="0" indent="0">
              <a:buNone/>
            </a:pPr>
            <a:r>
              <a:rPr lang="en-US" sz="1400" dirty="0">
                <a:solidFill>
                  <a:schemeClr val="accent1">
                    <a:lumMod val="50000"/>
                  </a:schemeClr>
                </a:solidFill>
              </a:rPr>
              <a:t>TABLE (</a:t>
            </a:r>
            <a:r>
              <a:rPr lang="en-US" sz="1400" dirty="0" err="1">
                <a:solidFill>
                  <a:schemeClr val="accent1">
                    <a:lumMod val="50000"/>
                  </a:schemeClr>
                </a:solidFill>
              </a:rPr>
              <a:t>sysproc.snap_get_stmt</a:t>
            </a:r>
            <a:r>
              <a:rPr lang="en-US" sz="1400" dirty="0">
                <a:solidFill>
                  <a:schemeClr val="accent1">
                    <a:lumMod val="50000"/>
                  </a:schemeClr>
                </a:solidFill>
              </a:rPr>
              <a:t>('',-1)) as </a:t>
            </a:r>
            <a:r>
              <a:rPr lang="en-US" sz="1400" dirty="0" err="1">
                <a:solidFill>
                  <a:schemeClr val="accent1">
                    <a:lumMod val="50000"/>
                  </a:schemeClr>
                </a:solidFill>
              </a:rPr>
              <a:t>stmt_snap</a:t>
            </a:r>
            <a:endParaRPr lang="en-US" sz="1400" dirty="0">
              <a:solidFill>
                <a:schemeClr val="accent1">
                  <a:lumMod val="50000"/>
                </a:schemeClr>
              </a:solidFill>
            </a:endParaRPr>
          </a:p>
          <a:p>
            <a:pPr marL="0" indent="0">
              <a:buNone/>
            </a:pPr>
            <a:r>
              <a:rPr lang="en-US" sz="1400" dirty="0">
                <a:solidFill>
                  <a:schemeClr val="accent1">
                    <a:lumMod val="50000"/>
                  </a:schemeClr>
                </a:solidFill>
              </a:rPr>
              <a:t> WHERE </a:t>
            </a:r>
            <a:r>
              <a:rPr lang="en-US" sz="1400" dirty="0" err="1">
                <a:solidFill>
                  <a:schemeClr val="accent1">
                    <a:lumMod val="50000"/>
                  </a:schemeClr>
                </a:solidFill>
              </a:rPr>
              <a:t>applinfo.agent_id</a:t>
            </a:r>
            <a:r>
              <a:rPr lang="en-US" sz="1400" dirty="0">
                <a:solidFill>
                  <a:schemeClr val="accent1">
                    <a:lumMod val="50000"/>
                  </a:schemeClr>
                </a:solidFill>
              </a:rPr>
              <a:t> = </a:t>
            </a:r>
            <a:r>
              <a:rPr lang="en-US" sz="1400" dirty="0" err="1">
                <a:solidFill>
                  <a:schemeClr val="accent1">
                    <a:lumMod val="50000"/>
                  </a:schemeClr>
                </a:solidFill>
              </a:rPr>
              <a:t>applsnap.agent_id</a:t>
            </a:r>
            <a:endParaRPr lang="en-US" sz="1400" dirty="0">
              <a:solidFill>
                <a:schemeClr val="accent1">
                  <a:lumMod val="50000"/>
                </a:schemeClr>
              </a:solidFill>
            </a:endParaRPr>
          </a:p>
          <a:p>
            <a:pPr marL="0" indent="0">
              <a:buNone/>
            </a:pPr>
            <a:r>
              <a:rPr lang="en-US" sz="1400" dirty="0">
                <a:solidFill>
                  <a:schemeClr val="accent1">
                    <a:lumMod val="50000"/>
                  </a:schemeClr>
                </a:solidFill>
              </a:rPr>
              <a:t>and </a:t>
            </a:r>
            <a:r>
              <a:rPr lang="en-US" sz="1400" dirty="0" err="1">
                <a:solidFill>
                  <a:schemeClr val="accent1">
                    <a:lumMod val="50000"/>
                  </a:schemeClr>
                </a:solidFill>
              </a:rPr>
              <a:t>applinfo.agent_id</a:t>
            </a:r>
            <a:r>
              <a:rPr lang="en-US" sz="1400" dirty="0">
                <a:solidFill>
                  <a:schemeClr val="accent1">
                    <a:lumMod val="50000"/>
                  </a:schemeClr>
                </a:solidFill>
              </a:rPr>
              <a:t> = </a:t>
            </a:r>
            <a:r>
              <a:rPr lang="en-US" sz="1400" dirty="0" err="1">
                <a:solidFill>
                  <a:schemeClr val="accent1">
                    <a:lumMod val="50000"/>
                  </a:schemeClr>
                </a:solidFill>
              </a:rPr>
              <a:t>stmt_snap.agent_id</a:t>
            </a:r>
            <a:endParaRPr lang="en-US" sz="1400" dirty="0">
              <a:solidFill>
                <a:schemeClr val="accent1">
                  <a:lumMod val="50000"/>
                </a:schemeClr>
              </a:solidFill>
            </a:endParaRPr>
          </a:p>
          <a:p>
            <a:pPr marL="0" indent="0">
              <a:buNone/>
            </a:pPr>
            <a:r>
              <a:rPr lang="en-US" sz="1400" dirty="0">
                <a:solidFill>
                  <a:schemeClr val="accent1">
                    <a:lumMod val="50000"/>
                  </a:schemeClr>
                </a:solidFill>
              </a:rPr>
              <a:t>and </a:t>
            </a:r>
            <a:r>
              <a:rPr lang="en-US" sz="1400" dirty="0" err="1">
                <a:solidFill>
                  <a:schemeClr val="accent1">
                    <a:lumMod val="50000"/>
                  </a:schemeClr>
                </a:solidFill>
              </a:rPr>
              <a:t>appl_status</a:t>
            </a:r>
            <a:r>
              <a:rPr lang="en-US" sz="1400" dirty="0">
                <a:solidFill>
                  <a:schemeClr val="accent1">
                    <a:lumMod val="50000"/>
                  </a:schemeClr>
                </a:solidFill>
              </a:rPr>
              <a:t> in ('UOWEXEC','LOCKWAIT')</a:t>
            </a:r>
          </a:p>
          <a:p>
            <a:pPr marL="0" indent="0">
              <a:buNone/>
            </a:pPr>
            <a:r>
              <a:rPr lang="en-US" sz="1400" dirty="0">
                <a:solidFill>
                  <a:schemeClr val="accent1">
                    <a:lumMod val="50000"/>
                  </a:schemeClr>
                </a:solidFill>
              </a:rPr>
              <a:t> ORDER BY </a:t>
            </a:r>
            <a:r>
              <a:rPr lang="en-US" sz="1400" dirty="0" err="1">
                <a:solidFill>
                  <a:schemeClr val="accent1">
                    <a:lumMod val="50000"/>
                  </a:schemeClr>
                </a:solidFill>
              </a:rPr>
              <a:t>appl_status</a:t>
            </a:r>
            <a:r>
              <a:rPr lang="en-US" sz="1400" dirty="0">
                <a:solidFill>
                  <a:schemeClr val="accent1">
                    <a:lumMod val="50000"/>
                  </a:schemeClr>
                </a:solidFill>
              </a:rPr>
              <a:t>";</a:t>
            </a:r>
          </a:p>
          <a:p>
            <a:pPr marL="0" indent="0">
              <a:buNone/>
            </a:pPr>
            <a:r>
              <a:rPr lang="en-US" sz="1600" dirty="0">
                <a:solidFill>
                  <a:schemeClr val="accent1">
                    <a:lumMod val="50000"/>
                  </a:schemeClr>
                </a:solidFill>
              </a:rPr>
              <a:t>db2 connect reset;</a:t>
            </a:r>
          </a:p>
        </p:txBody>
      </p:sp>
      <p:sp>
        <p:nvSpPr>
          <p:cNvPr id="4" name="Slide Number Placeholder 3"/>
          <p:cNvSpPr>
            <a:spLocks noGrp="1"/>
          </p:cNvSpPr>
          <p:nvPr>
            <p:ph type="sldNum" sz="quarter" idx="4"/>
          </p:nvPr>
        </p:nvSpPr>
        <p:spPr/>
        <p:txBody>
          <a:bodyPr/>
          <a:lstStyle/>
          <a:p>
            <a:fld id="{6C10C4C6-7284-4C2B-B661-EA1A2009BC76}" type="slidenum">
              <a:rPr lang="en-US" smtClean="0"/>
              <a:pPr/>
              <a:t>11</a:t>
            </a:fld>
            <a:endParaRPr lang="en-US" dirty="0"/>
          </a:p>
        </p:txBody>
      </p:sp>
    </p:spTree>
    <p:extLst>
      <p:ext uri="{BB962C8B-B14F-4D97-AF65-F5344CB8AC3E}">
        <p14:creationId xmlns:p14="http://schemas.microsoft.com/office/powerpoint/2010/main" val="28032112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Taken</a:t>
            </a:r>
            <a:endParaRPr lang="en-US" dirty="0"/>
          </a:p>
        </p:txBody>
      </p:sp>
      <p:sp>
        <p:nvSpPr>
          <p:cNvPr id="4" name="Content Placeholder 3"/>
          <p:cNvSpPr>
            <a:spLocks noGrp="1"/>
          </p:cNvSpPr>
          <p:nvPr>
            <p:ph idx="1"/>
          </p:nvPr>
        </p:nvSpPr>
        <p:spPr/>
        <p:txBody>
          <a:bodyPr/>
          <a:lstStyle/>
          <a:p>
            <a:r>
              <a:rPr lang="en-US" dirty="0" smtClean="0"/>
              <a:t>Step 1 – Determine if problem in DB2, if not, EXIT!</a:t>
            </a:r>
          </a:p>
          <a:p>
            <a:r>
              <a:rPr lang="en-US" dirty="0" smtClean="0"/>
              <a:t>Step 2 – If in DB2, take database manager and database snapshot, application snapshot, (maybe lock snapshot) and use db2diag command or tail db2diag log</a:t>
            </a:r>
          </a:p>
          <a:p>
            <a:r>
              <a:rPr lang="en-US" dirty="0" smtClean="0"/>
              <a:t>Step 3 – If db2diag.log does not contain errors then proceed to quick review of Instance and DB snapshots to see if thresholds breached</a:t>
            </a:r>
          </a:p>
          <a:p>
            <a:r>
              <a:rPr lang="en-US" dirty="0" smtClean="0"/>
              <a:t>Step 4 – review applications in </a:t>
            </a:r>
            <a:r>
              <a:rPr lang="en-US" b="1" i="1" dirty="0" smtClean="0">
                <a:solidFill>
                  <a:srgbClr val="FF0000"/>
                </a:solidFill>
              </a:rPr>
              <a:t>Executing state </a:t>
            </a:r>
            <a:r>
              <a:rPr lang="en-US" i="1" dirty="0" smtClean="0"/>
              <a:t>and determine which application is causing problem</a:t>
            </a:r>
            <a:endParaRPr lang="en-US" b="1" i="1" dirty="0" smtClean="0">
              <a:solidFill>
                <a:srgbClr val="FF0000"/>
              </a:solidFill>
            </a:endParaRPr>
          </a:p>
          <a:p>
            <a:pPr lvl="1"/>
            <a:r>
              <a:rPr lang="en-US" dirty="0" smtClean="0"/>
              <a:t>db2pd, application snapshot, SQL Administrative View, snapshot table functions, MONREPORT reporting module, db2top or other monitor</a:t>
            </a:r>
          </a:p>
          <a:p>
            <a:pPr lvl="1"/>
            <a:endParaRPr lang="en-US" dirty="0"/>
          </a:p>
        </p:txBody>
      </p:sp>
      <p:sp>
        <p:nvSpPr>
          <p:cNvPr id="3" name="Slide Number Placeholder 2"/>
          <p:cNvSpPr>
            <a:spLocks noGrp="1"/>
          </p:cNvSpPr>
          <p:nvPr>
            <p:ph type="sldNum" sz="quarter" idx="4"/>
          </p:nvPr>
        </p:nvSpPr>
        <p:spPr/>
        <p:txBody>
          <a:bodyPr/>
          <a:lstStyle/>
          <a:p>
            <a:fld id="{6C10C4C6-7284-4C2B-B661-EA1A2009BC76}" type="slidenum">
              <a:rPr lang="en-US" smtClean="0"/>
              <a:t>12</a:t>
            </a:fld>
            <a:endParaRPr lang="en-US"/>
          </a:p>
        </p:txBody>
      </p:sp>
    </p:spTree>
    <p:extLst>
      <p:ext uri="{BB962C8B-B14F-4D97-AF65-F5344CB8AC3E}">
        <p14:creationId xmlns:p14="http://schemas.microsoft.com/office/powerpoint/2010/main" val="37751248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564" y="685800"/>
            <a:ext cx="8382000" cy="914400"/>
          </a:xfrm>
        </p:spPr>
        <p:txBody>
          <a:bodyPr/>
          <a:lstStyle/>
          <a:p>
            <a:r>
              <a:rPr lang="en-US" dirty="0" smtClean="0"/>
              <a:t>Essential Application Elements to Examine	</a:t>
            </a:r>
            <a:endParaRPr lang="en-US" dirty="0"/>
          </a:p>
        </p:txBody>
      </p:sp>
      <p:sp>
        <p:nvSpPr>
          <p:cNvPr id="3" name="Content Placeholder 2"/>
          <p:cNvSpPr>
            <a:spLocks noGrp="1"/>
          </p:cNvSpPr>
          <p:nvPr>
            <p:ph idx="1"/>
          </p:nvPr>
        </p:nvSpPr>
        <p:spPr/>
        <p:txBody>
          <a:bodyPr/>
          <a:lstStyle/>
          <a:p>
            <a:r>
              <a:rPr lang="en-US" sz="2200" dirty="0" smtClean="0"/>
              <a:t>Look at applications in </a:t>
            </a:r>
            <a:r>
              <a:rPr lang="en-US" sz="2200" dirty="0" smtClean="0">
                <a:solidFill>
                  <a:srgbClr val="FF0000"/>
                </a:solidFill>
              </a:rPr>
              <a:t>Executing</a:t>
            </a:r>
            <a:r>
              <a:rPr lang="en-US" sz="2200" dirty="0" smtClean="0"/>
              <a:t> and </a:t>
            </a:r>
            <a:r>
              <a:rPr lang="en-US" sz="2200" dirty="0" smtClean="0">
                <a:solidFill>
                  <a:srgbClr val="FF0000"/>
                </a:solidFill>
              </a:rPr>
              <a:t>Lock-Wait</a:t>
            </a:r>
            <a:r>
              <a:rPr lang="en-US" sz="2200" dirty="0" smtClean="0"/>
              <a:t> </a:t>
            </a:r>
            <a:r>
              <a:rPr lang="en-US" sz="2200" dirty="0" smtClean="0">
                <a:solidFill>
                  <a:srgbClr val="FF0000"/>
                </a:solidFill>
              </a:rPr>
              <a:t>status</a:t>
            </a:r>
            <a:r>
              <a:rPr lang="en-US" sz="2200" dirty="0" smtClean="0"/>
              <a:t>, one of these will be the cause of the problem</a:t>
            </a:r>
          </a:p>
          <a:p>
            <a:r>
              <a:rPr lang="en-US" sz="2200" dirty="0" smtClean="0"/>
              <a:t>For applications in </a:t>
            </a:r>
            <a:r>
              <a:rPr lang="en-US" sz="2200" dirty="0" smtClean="0">
                <a:solidFill>
                  <a:srgbClr val="FF0000"/>
                </a:solidFill>
              </a:rPr>
              <a:t>Executing</a:t>
            </a:r>
            <a:r>
              <a:rPr lang="en-US" sz="2200" dirty="0" smtClean="0"/>
              <a:t> status, look for the following:</a:t>
            </a:r>
          </a:p>
          <a:p>
            <a:pPr lvl="1">
              <a:buFont typeface="Wingdings" pitchFamily="2" charset="2"/>
              <a:buChar char="ü"/>
            </a:pPr>
            <a:r>
              <a:rPr lang="en-US" sz="1600" dirty="0">
                <a:solidFill>
                  <a:srgbClr val="0070C0"/>
                </a:solidFill>
              </a:rPr>
              <a:t>Total sorts                                = 35782</a:t>
            </a:r>
          </a:p>
          <a:p>
            <a:pPr lvl="1">
              <a:buFont typeface="Wingdings" pitchFamily="2" charset="2"/>
              <a:buChar char="ü"/>
            </a:pPr>
            <a:r>
              <a:rPr lang="en-US" sz="1600" dirty="0">
                <a:solidFill>
                  <a:srgbClr val="0070C0"/>
                </a:solidFill>
              </a:rPr>
              <a:t>Total sort time (</a:t>
            </a:r>
            <a:r>
              <a:rPr lang="en-US" sz="1600" dirty="0" err="1">
                <a:solidFill>
                  <a:srgbClr val="0070C0"/>
                </a:solidFill>
              </a:rPr>
              <a:t>ms</a:t>
            </a:r>
            <a:r>
              <a:rPr lang="en-US" sz="1600" dirty="0">
                <a:solidFill>
                  <a:srgbClr val="0070C0"/>
                </a:solidFill>
              </a:rPr>
              <a:t>)                       = 7097</a:t>
            </a:r>
          </a:p>
          <a:p>
            <a:pPr lvl="1">
              <a:buFont typeface="Wingdings" pitchFamily="2" charset="2"/>
              <a:buChar char="ü"/>
            </a:pPr>
            <a:r>
              <a:rPr lang="en-US" sz="1600" dirty="0">
                <a:solidFill>
                  <a:srgbClr val="0070C0"/>
                </a:solidFill>
              </a:rPr>
              <a:t>Total sort overflows                       = </a:t>
            </a:r>
            <a:r>
              <a:rPr lang="en-US" sz="1600" dirty="0" smtClean="0">
                <a:solidFill>
                  <a:srgbClr val="0070C0"/>
                </a:solidFill>
              </a:rPr>
              <a:t>218</a:t>
            </a:r>
            <a:r>
              <a:rPr lang="en-US" sz="1600" dirty="0">
                <a:solidFill>
                  <a:srgbClr val="0070C0"/>
                </a:solidFill>
              </a:rPr>
              <a:t> </a:t>
            </a:r>
          </a:p>
          <a:p>
            <a:pPr lvl="1">
              <a:buFont typeface="Wingdings" pitchFamily="2" charset="2"/>
              <a:buChar char="ü"/>
            </a:pPr>
            <a:r>
              <a:rPr lang="en-US" sz="1600" dirty="0">
                <a:solidFill>
                  <a:srgbClr val="0070C0"/>
                </a:solidFill>
              </a:rPr>
              <a:t>Buffer pool data logical reads             = </a:t>
            </a:r>
            <a:r>
              <a:rPr lang="en-US" sz="1600" dirty="0">
                <a:solidFill>
                  <a:srgbClr val="FF0000"/>
                </a:solidFill>
              </a:rPr>
              <a:t>1102578477</a:t>
            </a:r>
          </a:p>
          <a:p>
            <a:pPr lvl="1">
              <a:buFont typeface="Wingdings" pitchFamily="2" charset="2"/>
              <a:buChar char="ü"/>
            </a:pPr>
            <a:r>
              <a:rPr lang="en-US" sz="1600" dirty="0">
                <a:solidFill>
                  <a:srgbClr val="0070C0"/>
                </a:solidFill>
              </a:rPr>
              <a:t>Buffer pool data physical reads            = </a:t>
            </a:r>
            <a:r>
              <a:rPr lang="en-US" sz="1600" dirty="0" smtClean="0">
                <a:solidFill>
                  <a:srgbClr val="0070C0"/>
                </a:solidFill>
              </a:rPr>
              <a:t>87171		</a:t>
            </a:r>
            <a:r>
              <a:rPr lang="en-US" sz="1600" b="1" dirty="0" smtClean="0">
                <a:solidFill>
                  <a:srgbClr val="FF0000"/>
                </a:solidFill>
              </a:rPr>
              <a:t>CPU Burn!</a:t>
            </a:r>
            <a:endParaRPr lang="en-US" sz="1600" b="1" dirty="0">
              <a:solidFill>
                <a:srgbClr val="FF0000"/>
              </a:solidFill>
            </a:endParaRPr>
          </a:p>
          <a:p>
            <a:pPr lvl="1">
              <a:buFont typeface="Wingdings" pitchFamily="2" charset="2"/>
              <a:buChar char="ü"/>
            </a:pPr>
            <a:r>
              <a:rPr lang="en-US" sz="1600" dirty="0">
                <a:solidFill>
                  <a:srgbClr val="0070C0"/>
                </a:solidFill>
              </a:rPr>
              <a:t>Buffer pool temporary data logical reads   = 55264</a:t>
            </a:r>
          </a:p>
          <a:p>
            <a:pPr lvl="1">
              <a:buFont typeface="Wingdings" pitchFamily="2" charset="2"/>
              <a:buChar char="ü"/>
            </a:pPr>
            <a:r>
              <a:rPr lang="en-US" sz="1600" dirty="0">
                <a:solidFill>
                  <a:srgbClr val="0070C0"/>
                </a:solidFill>
              </a:rPr>
              <a:t>Buffer pool temporary data physical reads  = 0</a:t>
            </a:r>
          </a:p>
          <a:p>
            <a:pPr lvl="1">
              <a:buFont typeface="Wingdings" pitchFamily="2" charset="2"/>
              <a:buChar char="ü"/>
            </a:pPr>
            <a:r>
              <a:rPr lang="en-US" sz="1600" dirty="0">
                <a:solidFill>
                  <a:srgbClr val="0070C0"/>
                </a:solidFill>
              </a:rPr>
              <a:t>Buffer pool data writes                    = 579</a:t>
            </a:r>
          </a:p>
          <a:p>
            <a:pPr lvl="1">
              <a:buFont typeface="Wingdings" pitchFamily="2" charset="2"/>
              <a:buChar char="ü"/>
            </a:pPr>
            <a:r>
              <a:rPr lang="en-US" sz="1600" dirty="0">
                <a:solidFill>
                  <a:srgbClr val="0070C0"/>
                </a:solidFill>
              </a:rPr>
              <a:t>Buffer pool index logical reads            = </a:t>
            </a:r>
            <a:r>
              <a:rPr lang="en-US" sz="1600" dirty="0">
                <a:solidFill>
                  <a:srgbClr val="FF0000"/>
                </a:solidFill>
              </a:rPr>
              <a:t>325915793</a:t>
            </a:r>
          </a:p>
          <a:p>
            <a:pPr lvl="1">
              <a:buFont typeface="Wingdings" pitchFamily="2" charset="2"/>
              <a:buChar char="ü"/>
            </a:pPr>
            <a:r>
              <a:rPr lang="en-US" sz="1600" dirty="0">
                <a:solidFill>
                  <a:srgbClr val="0070C0"/>
                </a:solidFill>
              </a:rPr>
              <a:t>Buffer pool index physical reads           = 124802</a:t>
            </a:r>
          </a:p>
          <a:p>
            <a:pPr lvl="1">
              <a:buFont typeface="Wingdings" pitchFamily="2" charset="2"/>
              <a:buChar char="ü"/>
            </a:pPr>
            <a:r>
              <a:rPr lang="en-US" sz="1600" dirty="0">
                <a:solidFill>
                  <a:srgbClr val="0070C0"/>
                </a:solidFill>
              </a:rPr>
              <a:t>Buffer pool temporary index logical reads  = 0</a:t>
            </a:r>
          </a:p>
          <a:p>
            <a:pPr lvl="1">
              <a:buFont typeface="Wingdings" pitchFamily="2" charset="2"/>
              <a:buChar char="ü"/>
            </a:pPr>
            <a:r>
              <a:rPr lang="en-US" sz="1600" dirty="0">
                <a:solidFill>
                  <a:srgbClr val="0070C0"/>
                </a:solidFill>
              </a:rPr>
              <a:t>Buffer pool temporary index physical reads = 0</a:t>
            </a:r>
          </a:p>
          <a:p>
            <a:pPr lvl="1"/>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13</a:t>
            </a:fld>
            <a:endParaRPr lang="en-US" dirty="0"/>
          </a:p>
        </p:txBody>
      </p:sp>
      <p:cxnSp>
        <p:nvCxnSpPr>
          <p:cNvPr id="6" name="Straight Arrow Connector 5"/>
          <p:cNvCxnSpPr/>
          <p:nvPr/>
        </p:nvCxnSpPr>
        <p:spPr bwMode="auto">
          <a:xfrm flipH="1" flipV="1">
            <a:off x="5791200" y="4191000"/>
            <a:ext cx="11430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 name="Straight Arrow Connector 7"/>
          <p:cNvCxnSpPr/>
          <p:nvPr/>
        </p:nvCxnSpPr>
        <p:spPr bwMode="auto">
          <a:xfrm flipH="1">
            <a:off x="5791200" y="4572000"/>
            <a:ext cx="1143000" cy="10668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pic>
        <p:nvPicPr>
          <p:cNvPr id="1027" name="Picture 3" descr="C:\Users\pgunning\AppData\Local\Microsoft\Windows\Temporary Internet Files\Content.IE5\46G534XJ\MC900434816[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4572000"/>
            <a:ext cx="1828572" cy="182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53912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10600" cy="914400"/>
          </a:xfrm>
        </p:spPr>
        <p:txBody>
          <a:bodyPr/>
          <a:lstStyle/>
          <a:p>
            <a:r>
              <a:rPr lang="en-US" dirty="0" smtClean="0"/>
              <a:t>Essential Application Elements to Examine, cont.	</a:t>
            </a:r>
            <a:endParaRPr lang="en-US" dirty="0"/>
          </a:p>
        </p:txBody>
      </p:sp>
      <p:sp>
        <p:nvSpPr>
          <p:cNvPr id="3" name="Content Placeholder 2"/>
          <p:cNvSpPr>
            <a:spLocks noGrp="1"/>
          </p:cNvSpPr>
          <p:nvPr>
            <p:ph idx="1"/>
          </p:nvPr>
        </p:nvSpPr>
        <p:spPr>
          <a:xfrm>
            <a:off x="381000" y="1600200"/>
            <a:ext cx="8382000" cy="4038600"/>
          </a:xfrm>
        </p:spPr>
        <p:txBody>
          <a:bodyPr/>
          <a:lstStyle/>
          <a:p>
            <a:r>
              <a:rPr lang="en-US" sz="2200" dirty="0" smtClean="0"/>
              <a:t>For applications in Executing status, look for the following:</a:t>
            </a:r>
          </a:p>
          <a:p>
            <a:pPr lvl="1">
              <a:buFont typeface="Wingdings" pitchFamily="2" charset="2"/>
              <a:buChar char="ü"/>
            </a:pPr>
            <a:r>
              <a:rPr lang="en-US" sz="1600" dirty="0" smtClean="0">
                <a:solidFill>
                  <a:srgbClr val="0070C0"/>
                </a:solidFill>
              </a:rPr>
              <a:t>Rows </a:t>
            </a:r>
            <a:r>
              <a:rPr lang="en-US" sz="1600" dirty="0">
                <a:solidFill>
                  <a:srgbClr val="0070C0"/>
                </a:solidFill>
              </a:rPr>
              <a:t>deleted                               = 57991</a:t>
            </a:r>
          </a:p>
          <a:p>
            <a:pPr lvl="1">
              <a:buFont typeface="Wingdings" pitchFamily="2" charset="2"/>
              <a:buChar char="ü"/>
            </a:pPr>
            <a:r>
              <a:rPr lang="en-US" sz="1600" dirty="0">
                <a:solidFill>
                  <a:srgbClr val="0070C0"/>
                </a:solidFill>
              </a:rPr>
              <a:t>Rows inserted                              = 350298</a:t>
            </a:r>
          </a:p>
          <a:p>
            <a:pPr lvl="1">
              <a:buFont typeface="Wingdings" pitchFamily="2" charset="2"/>
              <a:buChar char="ü"/>
            </a:pPr>
            <a:r>
              <a:rPr lang="en-US" sz="1600" dirty="0">
                <a:solidFill>
                  <a:srgbClr val="0070C0"/>
                </a:solidFill>
              </a:rPr>
              <a:t>Rows updated                               = 1185248</a:t>
            </a:r>
          </a:p>
          <a:p>
            <a:pPr lvl="1">
              <a:buFont typeface="Wingdings" pitchFamily="2" charset="2"/>
              <a:buChar char="ü"/>
            </a:pPr>
            <a:r>
              <a:rPr lang="en-US" sz="1600" dirty="0">
                <a:solidFill>
                  <a:srgbClr val="FF0000"/>
                </a:solidFill>
              </a:rPr>
              <a:t>Rows selected                              = 366993</a:t>
            </a:r>
          </a:p>
          <a:p>
            <a:pPr lvl="1">
              <a:buFont typeface="Wingdings" pitchFamily="2" charset="2"/>
              <a:buChar char="ü"/>
            </a:pPr>
            <a:r>
              <a:rPr lang="en-US" sz="1600" dirty="0">
                <a:solidFill>
                  <a:srgbClr val="FF0000"/>
                </a:solidFill>
              </a:rPr>
              <a:t>Rows read                                  = 1106728657</a:t>
            </a:r>
          </a:p>
          <a:p>
            <a:pPr lvl="1">
              <a:buFont typeface="Wingdings" pitchFamily="2" charset="2"/>
              <a:buChar char="ü"/>
            </a:pPr>
            <a:r>
              <a:rPr lang="en-US" sz="1600" dirty="0">
                <a:solidFill>
                  <a:srgbClr val="0070C0"/>
                </a:solidFill>
              </a:rPr>
              <a:t>Rows written                               = </a:t>
            </a:r>
            <a:r>
              <a:rPr lang="en-US" sz="1600" dirty="0" smtClean="0">
                <a:solidFill>
                  <a:srgbClr val="0070C0"/>
                </a:solidFill>
              </a:rPr>
              <a:t>5009851</a:t>
            </a:r>
          </a:p>
          <a:p>
            <a:pPr>
              <a:buFont typeface="Wingdings" pitchFamily="2" charset="2"/>
              <a:buChar char="ü"/>
            </a:pPr>
            <a:r>
              <a:rPr lang="en-US" dirty="0" smtClean="0">
                <a:solidFill>
                  <a:srgbClr val="0070C0"/>
                </a:solidFill>
              </a:rPr>
              <a:t>This application had to read </a:t>
            </a:r>
            <a:r>
              <a:rPr lang="en-US" dirty="0" smtClean="0">
                <a:solidFill>
                  <a:srgbClr val="FF0000"/>
                </a:solidFill>
              </a:rPr>
              <a:t>1 Billion rows </a:t>
            </a:r>
            <a:r>
              <a:rPr lang="en-US" dirty="0" smtClean="0">
                <a:solidFill>
                  <a:srgbClr val="0070C0"/>
                </a:solidFill>
              </a:rPr>
              <a:t>to </a:t>
            </a:r>
            <a:r>
              <a:rPr lang="en-US" dirty="0" smtClean="0">
                <a:solidFill>
                  <a:srgbClr val="FF0000"/>
                </a:solidFill>
              </a:rPr>
              <a:t>select 366,000! Indication of suboptimal SQL!</a:t>
            </a:r>
            <a:endParaRPr lang="en-US" dirty="0">
              <a:solidFill>
                <a:srgbClr val="FF0000"/>
              </a:solidFill>
            </a:endParaRPr>
          </a:p>
          <a:p>
            <a:pPr lvl="1">
              <a:buFont typeface="Wingdings" pitchFamily="2" charset="2"/>
              <a:buChar char="ü"/>
            </a:pPr>
            <a:endParaRPr lang="en-US" sz="1600" dirty="0">
              <a:solidFill>
                <a:srgbClr val="0070C0"/>
              </a:solidFill>
            </a:endParaRPr>
          </a:p>
          <a:p>
            <a:pPr lvl="1"/>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14</a:t>
            </a:fld>
            <a:endParaRPr lang="en-US" dirty="0"/>
          </a:p>
        </p:txBody>
      </p:sp>
    </p:spTree>
    <p:extLst>
      <p:ext uri="{BB962C8B-B14F-4D97-AF65-F5344CB8AC3E}">
        <p14:creationId xmlns:p14="http://schemas.microsoft.com/office/powerpoint/2010/main" val="29142470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10600" cy="914400"/>
          </a:xfrm>
        </p:spPr>
        <p:txBody>
          <a:bodyPr/>
          <a:lstStyle/>
          <a:p>
            <a:r>
              <a:rPr lang="en-US" dirty="0" smtClean="0"/>
              <a:t>Essential Application Elements to Examine, cont.	</a:t>
            </a:r>
            <a:endParaRPr lang="en-US" dirty="0"/>
          </a:p>
        </p:txBody>
      </p:sp>
      <p:sp>
        <p:nvSpPr>
          <p:cNvPr id="3" name="Content Placeholder 2"/>
          <p:cNvSpPr>
            <a:spLocks noGrp="1"/>
          </p:cNvSpPr>
          <p:nvPr>
            <p:ph idx="1"/>
          </p:nvPr>
        </p:nvSpPr>
        <p:spPr>
          <a:xfrm>
            <a:off x="381000" y="1600200"/>
            <a:ext cx="8382000" cy="4038600"/>
          </a:xfrm>
        </p:spPr>
        <p:txBody>
          <a:bodyPr/>
          <a:lstStyle/>
          <a:p>
            <a:pPr>
              <a:buFont typeface="Wingdings" pitchFamily="2" charset="2"/>
              <a:buChar char="ü"/>
            </a:pPr>
            <a:r>
              <a:rPr lang="en-US" sz="2000" dirty="0" smtClean="0">
                <a:solidFill>
                  <a:srgbClr val="0070C0"/>
                </a:solidFill>
              </a:rPr>
              <a:t>Total </a:t>
            </a:r>
            <a:r>
              <a:rPr lang="en-US" sz="2000" dirty="0">
                <a:solidFill>
                  <a:srgbClr val="0070C0"/>
                </a:solidFill>
              </a:rPr>
              <a:t>User CPU Time used by agent (s)      = 8402.923420</a:t>
            </a:r>
          </a:p>
          <a:p>
            <a:pPr>
              <a:buFont typeface="Wingdings" pitchFamily="2" charset="2"/>
              <a:buChar char="ü"/>
            </a:pPr>
            <a:r>
              <a:rPr lang="en-US" sz="2000" dirty="0">
                <a:solidFill>
                  <a:srgbClr val="0070C0"/>
                </a:solidFill>
              </a:rPr>
              <a:t>Total System CPU Time used by agent (s)    = 35.695327</a:t>
            </a:r>
          </a:p>
          <a:p>
            <a:pPr>
              <a:buFont typeface="Wingdings" pitchFamily="2" charset="2"/>
              <a:buChar char="ü"/>
            </a:pPr>
            <a:r>
              <a:rPr lang="en-US" sz="2000" dirty="0">
                <a:solidFill>
                  <a:srgbClr val="0070C0"/>
                </a:solidFill>
              </a:rPr>
              <a:t>Host execution elapsed time                = </a:t>
            </a:r>
            <a:r>
              <a:rPr lang="en-US" sz="2000" dirty="0" smtClean="0">
                <a:solidFill>
                  <a:srgbClr val="0070C0"/>
                </a:solidFill>
              </a:rPr>
              <a:t>8979.020210</a:t>
            </a:r>
          </a:p>
          <a:p>
            <a:pPr>
              <a:buFont typeface="Wingdings" pitchFamily="2" charset="2"/>
              <a:buChar char="ü"/>
            </a:pPr>
            <a:r>
              <a:rPr lang="en-US" sz="2000" dirty="0">
                <a:solidFill>
                  <a:srgbClr val="0070C0"/>
                </a:solidFill>
              </a:rPr>
              <a:t>Number of hash joins                       = 258</a:t>
            </a:r>
          </a:p>
          <a:p>
            <a:pPr>
              <a:buFont typeface="Wingdings" pitchFamily="2" charset="2"/>
              <a:buChar char="ü"/>
            </a:pPr>
            <a:r>
              <a:rPr lang="en-US" sz="2000" dirty="0">
                <a:solidFill>
                  <a:srgbClr val="0070C0"/>
                </a:solidFill>
              </a:rPr>
              <a:t>Number of hash loops                       = 0</a:t>
            </a:r>
          </a:p>
          <a:p>
            <a:pPr>
              <a:buFont typeface="Wingdings" pitchFamily="2" charset="2"/>
              <a:buChar char="ü"/>
            </a:pPr>
            <a:r>
              <a:rPr lang="en-US" sz="2000" dirty="0">
                <a:solidFill>
                  <a:srgbClr val="0070C0"/>
                </a:solidFill>
              </a:rPr>
              <a:t>Number of hash join overflows              = 0</a:t>
            </a:r>
          </a:p>
          <a:p>
            <a:pPr>
              <a:buFont typeface="Wingdings" pitchFamily="2" charset="2"/>
              <a:buChar char="ü"/>
            </a:pPr>
            <a:r>
              <a:rPr lang="en-US" sz="2000" dirty="0">
                <a:solidFill>
                  <a:srgbClr val="0070C0"/>
                </a:solidFill>
              </a:rPr>
              <a:t>Number of small hash join overflows        = </a:t>
            </a:r>
            <a:r>
              <a:rPr lang="en-US" sz="2000" dirty="0" smtClean="0">
                <a:solidFill>
                  <a:srgbClr val="0070C0"/>
                </a:solidFill>
              </a:rPr>
              <a:t>0</a:t>
            </a:r>
          </a:p>
          <a:p>
            <a:pPr>
              <a:buFont typeface="Wingdings" pitchFamily="2" charset="2"/>
              <a:buChar char="ü"/>
            </a:pPr>
            <a:endParaRPr lang="en-US" sz="2000" dirty="0">
              <a:solidFill>
                <a:srgbClr val="0070C0"/>
              </a:solidFill>
            </a:endParaRPr>
          </a:p>
          <a:p>
            <a:pPr>
              <a:buFont typeface="Wingdings" pitchFamily="2" charset="2"/>
              <a:buChar char="ü"/>
            </a:pPr>
            <a:endParaRPr lang="en-US" sz="2000" dirty="0">
              <a:solidFill>
                <a:srgbClr val="0070C0"/>
              </a:solidFill>
            </a:endParaRPr>
          </a:p>
          <a:p>
            <a:pPr>
              <a:buFont typeface="Wingdings" pitchFamily="2" charset="2"/>
              <a:buChar char="ü"/>
            </a:pPr>
            <a:endParaRPr lang="en-US" sz="2000" dirty="0">
              <a:solidFill>
                <a:srgbClr val="0070C0"/>
              </a:solidFill>
            </a:endParaRPr>
          </a:p>
          <a:p>
            <a:pPr>
              <a:buFont typeface="Wingdings" pitchFamily="2" charset="2"/>
              <a:buChar char="ü"/>
            </a:pPr>
            <a:endParaRPr lang="en-US" dirty="0">
              <a:solidFill>
                <a:srgbClr val="FF0000"/>
              </a:solidFill>
            </a:endParaRPr>
          </a:p>
          <a:p>
            <a:pPr lvl="1">
              <a:buFont typeface="Wingdings" pitchFamily="2" charset="2"/>
              <a:buChar char="ü"/>
            </a:pPr>
            <a:endParaRPr lang="en-US" sz="1600" dirty="0">
              <a:solidFill>
                <a:srgbClr val="0070C0"/>
              </a:solidFill>
            </a:endParaRPr>
          </a:p>
          <a:p>
            <a:pPr lvl="1"/>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15</a:t>
            </a:fld>
            <a:endParaRPr lang="en-US" dirty="0"/>
          </a:p>
        </p:txBody>
      </p:sp>
    </p:spTree>
    <p:extLst>
      <p:ext uri="{BB962C8B-B14F-4D97-AF65-F5344CB8AC3E}">
        <p14:creationId xmlns:p14="http://schemas.microsoft.com/office/powerpoint/2010/main" val="1781177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14400"/>
            <a:ext cx="8686800" cy="914400"/>
          </a:xfrm>
        </p:spPr>
        <p:txBody>
          <a:bodyPr/>
          <a:lstStyle/>
          <a:p>
            <a:r>
              <a:rPr lang="en-US" dirty="0"/>
              <a:t>Essential Application Elements to Examine, cont.</a:t>
            </a:r>
          </a:p>
        </p:txBody>
      </p:sp>
      <p:sp>
        <p:nvSpPr>
          <p:cNvPr id="3" name="Content Placeholder 2"/>
          <p:cNvSpPr>
            <a:spLocks noGrp="1"/>
          </p:cNvSpPr>
          <p:nvPr>
            <p:ph idx="1"/>
          </p:nvPr>
        </p:nvSpPr>
        <p:spPr/>
        <p:txBody>
          <a:bodyPr/>
          <a:lstStyle/>
          <a:p>
            <a:pPr lvl="1">
              <a:buFont typeface="Wingdings" pitchFamily="2" charset="2"/>
              <a:buChar char="ü"/>
            </a:pPr>
            <a:r>
              <a:rPr lang="en-US" dirty="0">
                <a:solidFill>
                  <a:srgbClr val="0070C0"/>
                </a:solidFill>
              </a:rPr>
              <a:t>Statement start timestamp                  = 03/23/2012 18:38:30.903272</a:t>
            </a:r>
          </a:p>
          <a:p>
            <a:pPr lvl="1">
              <a:buFont typeface="Wingdings" pitchFamily="2" charset="2"/>
              <a:buChar char="ü"/>
            </a:pPr>
            <a:r>
              <a:rPr lang="en-US" dirty="0">
                <a:solidFill>
                  <a:srgbClr val="0070C0"/>
                </a:solidFill>
              </a:rPr>
              <a:t>Statement stop timestamp                   =</a:t>
            </a:r>
          </a:p>
          <a:p>
            <a:pPr lvl="1">
              <a:buFont typeface="Wingdings" pitchFamily="2" charset="2"/>
              <a:buChar char="ü"/>
            </a:pPr>
            <a:r>
              <a:rPr lang="en-US" dirty="0">
                <a:solidFill>
                  <a:srgbClr val="0070C0"/>
                </a:solidFill>
              </a:rPr>
              <a:t>Elapsed time of last completed </a:t>
            </a:r>
            <a:r>
              <a:rPr lang="en-US" dirty="0" err="1">
                <a:solidFill>
                  <a:srgbClr val="0070C0"/>
                </a:solidFill>
              </a:rPr>
              <a:t>stmt</a:t>
            </a:r>
            <a:r>
              <a:rPr lang="en-US" dirty="0">
                <a:solidFill>
                  <a:srgbClr val="0070C0"/>
                </a:solidFill>
              </a:rPr>
              <a:t>(sec.ms)= 0.000145</a:t>
            </a:r>
          </a:p>
          <a:p>
            <a:pPr lvl="1">
              <a:buFont typeface="Wingdings" pitchFamily="2" charset="2"/>
              <a:buChar char="ü"/>
            </a:pPr>
            <a:r>
              <a:rPr lang="en-US" dirty="0">
                <a:solidFill>
                  <a:srgbClr val="0070C0"/>
                </a:solidFill>
              </a:rPr>
              <a:t>Total Statement user CPU time              = 0.008349</a:t>
            </a:r>
          </a:p>
          <a:p>
            <a:pPr lvl="1">
              <a:buFont typeface="Wingdings" pitchFamily="2" charset="2"/>
              <a:buChar char="ü"/>
            </a:pPr>
            <a:r>
              <a:rPr lang="en-US" dirty="0">
                <a:solidFill>
                  <a:srgbClr val="0070C0"/>
                </a:solidFill>
              </a:rPr>
              <a:t>Total Statement system CPU time            = 0.000088</a:t>
            </a:r>
          </a:p>
          <a:p>
            <a:pPr lvl="1">
              <a:buFont typeface="Wingdings" pitchFamily="2" charset="2"/>
              <a:buChar char="ü"/>
            </a:pPr>
            <a:r>
              <a:rPr lang="en-US" dirty="0">
                <a:solidFill>
                  <a:srgbClr val="0070C0"/>
                </a:solidFill>
              </a:rPr>
              <a:t>SQL compiler cost estimate in </a:t>
            </a:r>
            <a:r>
              <a:rPr lang="en-US" dirty="0" err="1">
                <a:solidFill>
                  <a:srgbClr val="0070C0"/>
                </a:solidFill>
              </a:rPr>
              <a:t>timerons</a:t>
            </a:r>
            <a:r>
              <a:rPr lang="en-US" dirty="0">
                <a:solidFill>
                  <a:srgbClr val="0070C0"/>
                </a:solidFill>
              </a:rPr>
              <a:t>     = </a:t>
            </a:r>
            <a:r>
              <a:rPr lang="en-US" b="1" dirty="0">
                <a:solidFill>
                  <a:srgbClr val="FFC000"/>
                </a:solidFill>
              </a:rPr>
              <a:t>16658</a:t>
            </a:r>
          </a:p>
          <a:p>
            <a:pPr marL="0" indent="0">
              <a:buNone/>
            </a:pPr>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16</a:t>
            </a:fld>
            <a:endParaRPr lang="en-US" dirty="0"/>
          </a:p>
        </p:txBody>
      </p:sp>
    </p:spTree>
    <p:extLst>
      <p:ext uri="{BB962C8B-B14F-4D97-AF65-F5344CB8AC3E}">
        <p14:creationId xmlns:p14="http://schemas.microsoft.com/office/powerpoint/2010/main" val="20727728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14400"/>
            <a:ext cx="8686800" cy="914400"/>
          </a:xfrm>
        </p:spPr>
        <p:txBody>
          <a:bodyPr/>
          <a:lstStyle/>
          <a:p>
            <a:r>
              <a:rPr lang="en-US" dirty="0"/>
              <a:t>Essential Application Elements to Examine, cont.</a:t>
            </a:r>
          </a:p>
        </p:txBody>
      </p:sp>
      <p:sp>
        <p:nvSpPr>
          <p:cNvPr id="3" name="Content Placeholder 2"/>
          <p:cNvSpPr>
            <a:spLocks noGrp="1"/>
          </p:cNvSpPr>
          <p:nvPr>
            <p:ph idx="1"/>
          </p:nvPr>
        </p:nvSpPr>
        <p:spPr>
          <a:xfrm>
            <a:off x="381000" y="1828800"/>
            <a:ext cx="8382000" cy="4267200"/>
          </a:xfrm>
        </p:spPr>
        <p:txBody>
          <a:bodyPr/>
          <a:lstStyle/>
          <a:p>
            <a:pPr>
              <a:buFont typeface="Wingdings" pitchFamily="2" charset="2"/>
              <a:buChar char="ü"/>
            </a:pPr>
            <a:r>
              <a:rPr lang="en-US" sz="1800" dirty="0"/>
              <a:t>Dynamic SQL statement text:</a:t>
            </a:r>
          </a:p>
          <a:p>
            <a:pPr marL="0" indent="0">
              <a:buNone/>
            </a:pPr>
            <a:r>
              <a:rPr lang="en-US" sz="1600" dirty="0">
                <a:solidFill>
                  <a:srgbClr val="006600"/>
                </a:solidFill>
              </a:rPr>
              <a:t>SELECT SUM(MONETARY_AMOUNT) , SUM(STATISTIC_AMOUNT) , SUM(MONETARY_AMOUNT) , SUM(STATISTIC_AMOUNT) FROM PS_BP_ACT_TAO13 WHERE KK_TRAN_ID = '0003867472' AND KK_TRAN_DT =</a:t>
            </a:r>
          </a:p>
          <a:p>
            <a:pPr marL="0" indent="0">
              <a:buNone/>
            </a:pPr>
            <a:r>
              <a:rPr lang="en-US" sz="1600" dirty="0">
                <a:solidFill>
                  <a:srgbClr val="006600"/>
                </a:solidFill>
              </a:rPr>
              <a:t>'2012-03-15' AND BUSINESS_UNIT= 'SDPBC' AND LEDGER_GROUP= 'DETAIL' AND ACCOUNT= '516000' AND DEPTID= '1991' AND BASE_CURRENCY ='USD' AND STATISTICS_CODE =' ' AND </a:t>
            </a:r>
            <a:r>
              <a:rPr lang="en-US" sz="1600" dirty="0" smtClean="0">
                <a:solidFill>
                  <a:srgbClr val="006600"/>
                </a:solidFill>
              </a:rPr>
              <a:t>BALANCING_LINE</a:t>
            </a:r>
            <a:endParaRPr lang="en-US" sz="1600" dirty="0">
              <a:solidFill>
                <a:srgbClr val="006600"/>
              </a:solidFill>
            </a:endParaRPr>
          </a:p>
          <a:p>
            <a:pPr marL="0" indent="0">
              <a:buNone/>
            </a:pPr>
            <a:r>
              <a:rPr lang="en-US" sz="1600" dirty="0" smtClean="0">
                <a:solidFill>
                  <a:srgbClr val="006600"/>
                </a:solidFill>
              </a:rPr>
              <a:t> </a:t>
            </a:r>
            <a:r>
              <a:rPr lang="en-US" sz="1600" dirty="0">
                <a:solidFill>
                  <a:srgbClr val="006600"/>
                </a:solidFill>
              </a:rPr>
              <a:t>= 'N' AND KK_SKIP_EDITS &lt;&gt; 'Y' AND LIQ_FLG = 'N' AND AFFECT_SPEND_OPTN &lt;&gt; 'N' AND OPERATING_UNIT = 'BD01' AND PRODUCT = '000' AND FUND_CODE = '1000' AND </a:t>
            </a:r>
            <a:r>
              <a:rPr lang="en-US" sz="1600" dirty="0" smtClean="0">
                <a:solidFill>
                  <a:srgbClr val="006600"/>
                </a:solidFill>
              </a:rPr>
              <a:t>CLASS_FLD </a:t>
            </a:r>
            <a:r>
              <a:rPr lang="en-US" sz="1600" dirty="0">
                <a:solidFill>
                  <a:srgbClr val="006600"/>
                </a:solidFill>
              </a:rPr>
              <a:t>= '7902' AND PROGRAM_CODE = '0000' AND BUDGET_REF = ' ' AND AFFILIATE = ' ' AND AFFILIATE_INTRA1 = ' ' AND AFFILIATE_INTRA2 = ' ' AND CHARTFIELD1 = ' ' AND </a:t>
            </a:r>
            <a:r>
              <a:rPr lang="en-US" sz="1600" dirty="0" smtClean="0">
                <a:solidFill>
                  <a:srgbClr val="006600"/>
                </a:solidFill>
              </a:rPr>
              <a:t>CHARTFIELD2 </a:t>
            </a:r>
            <a:r>
              <a:rPr lang="en-US" sz="1600" dirty="0">
                <a:solidFill>
                  <a:srgbClr val="006600"/>
                </a:solidFill>
              </a:rPr>
              <a:t>= ' ' AND CHARTFIELD3 = ' ' AND BUSINESS_UNIT_PC = ' ' AND PROJECT_ID = ' ' AND ACTIVITY_ID = ' ' AND RESOURCE_TYPE = ' ' AND BUDGET_PERIOD = '2012' AND </a:t>
            </a:r>
            <a:r>
              <a:rPr lang="en-US" sz="1600" dirty="0" smtClean="0">
                <a:solidFill>
                  <a:srgbClr val="006600"/>
                </a:solidFill>
              </a:rPr>
              <a:t>PROCESS_INSTANCE </a:t>
            </a:r>
            <a:r>
              <a:rPr lang="en-US" sz="1600" dirty="0">
                <a:solidFill>
                  <a:srgbClr val="006600"/>
                </a:solidFill>
              </a:rPr>
              <a:t>= 6227207</a:t>
            </a:r>
          </a:p>
          <a:p>
            <a:pPr marL="0" indent="0">
              <a:buNone/>
            </a:pPr>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17</a:t>
            </a:fld>
            <a:endParaRPr lang="en-US" dirty="0"/>
          </a:p>
        </p:txBody>
      </p:sp>
    </p:spTree>
    <p:extLst>
      <p:ext uri="{BB962C8B-B14F-4D97-AF65-F5344CB8AC3E}">
        <p14:creationId xmlns:p14="http://schemas.microsoft.com/office/powerpoint/2010/main" val="41262270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1143000"/>
          </a:xfrm>
        </p:spPr>
        <p:txBody>
          <a:bodyPr/>
          <a:lstStyle/>
          <a:p>
            <a:r>
              <a:rPr lang="en-US" dirty="0" smtClean="0"/>
              <a:t>db2exfmt explain tool</a:t>
            </a:r>
            <a:endParaRPr lang="en-US" dirty="0"/>
          </a:p>
        </p:txBody>
      </p:sp>
      <p:sp>
        <p:nvSpPr>
          <p:cNvPr id="5" name="Content Placeholder 4"/>
          <p:cNvSpPr>
            <a:spLocks noGrp="1"/>
          </p:cNvSpPr>
          <p:nvPr>
            <p:ph sz="half" idx="2"/>
          </p:nvPr>
        </p:nvSpPr>
        <p:spPr>
          <a:xfrm>
            <a:off x="381000" y="1447800"/>
            <a:ext cx="4040188" cy="4419600"/>
          </a:xfrm>
          <a:ln>
            <a:solidFill>
              <a:schemeClr val="accent1"/>
            </a:solidFill>
          </a:ln>
        </p:spPr>
        <p:txBody>
          <a:bodyPr/>
          <a:lstStyle/>
          <a:p>
            <a:r>
              <a:rPr lang="en-US" sz="800" dirty="0"/>
              <a:t>Connecting to the Database.</a:t>
            </a:r>
            <a:br>
              <a:rPr lang="en-US" sz="800" dirty="0"/>
            </a:br>
            <a:r>
              <a:rPr lang="en-US" sz="800" dirty="0"/>
              <a:t>******************** EXPLAIN INSTANCE ********************</a:t>
            </a:r>
            <a:br>
              <a:rPr lang="en-US" sz="800" dirty="0"/>
            </a:br>
            <a:r>
              <a:rPr lang="en-US" sz="800" dirty="0"/>
              <a:t>Original Statement:</a:t>
            </a:r>
            <a:br>
              <a:rPr lang="en-US" sz="800" dirty="0"/>
            </a:br>
            <a:r>
              <a:rPr lang="en-US" sz="800" dirty="0"/>
              <a:t>------------------</a:t>
            </a:r>
            <a:br>
              <a:rPr lang="en-US" sz="800" dirty="0"/>
            </a:br>
            <a:r>
              <a:rPr lang="en-US" sz="800" dirty="0"/>
              <a:t>UPDATE PS_BP_PST1_TAO13 SET KK_PROC_INSTANCE = 6211340+ 1000000000</a:t>
            </a:r>
            <a:br>
              <a:rPr lang="en-US" sz="800" dirty="0"/>
            </a:br>
            <a:r>
              <a:rPr lang="en-US" sz="800" dirty="0"/>
              <a:t>WHERE PROCESS_INSTANCE=? AND NOT EXISTS (</a:t>
            </a:r>
            <a:br>
              <a:rPr lang="en-US" sz="800" dirty="0"/>
            </a:br>
            <a:r>
              <a:rPr lang="en-US" sz="800" dirty="0"/>
              <a:t>   SELECT 'X'</a:t>
            </a:r>
            <a:br>
              <a:rPr lang="en-US" sz="800" dirty="0"/>
            </a:br>
            <a:r>
              <a:rPr lang="en-US" sz="800" dirty="0"/>
              <a:t>   FROM PS_LEDGER_KK</a:t>
            </a:r>
            <a:br>
              <a:rPr lang="en-US" sz="800" dirty="0"/>
            </a:br>
            <a:r>
              <a:rPr lang="en-US" sz="800" dirty="0"/>
              <a:t>   WHERE PS_LEDGER_KK.BUSINESS_UNIT = PS_BP_PST1_TAO13.BUSINESS_UNIT AND</a:t>
            </a:r>
            <a:br>
              <a:rPr lang="en-US" sz="800" dirty="0"/>
            </a:br>
            <a:r>
              <a:rPr lang="en-US" sz="800" dirty="0"/>
              <a:t>           PS_LEDGER_KK.LEDGER = PS_BP_PST1_TAO13.LEDGER AND</a:t>
            </a:r>
            <a:br>
              <a:rPr lang="en-US" sz="800" dirty="0"/>
            </a:br>
            <a:r>
              <a:rPr lang="en-US" sz="800" dirty="0"/>
              <a:t>           PS_LEDGER_KK.ACCOUNT = PS_BP_PST1_TAO13.ACCOUNT AND</a:t>
            </a:r>
            <a:br>
              <a:rPr lang="en-US" sz="800" dirty="0"/>
            </a:br>
            <a:r>
              <a:rPr lang="en-US" sz="800" dirty="0"/>
              <a:t>           PS_LEDGER_KK.DEPTID = PS_BP_PST1_TAO13.DEPTID AND</a:t>
            </a:r>
            <a:br>
              <a:rPr lang="en-US" sz="800" dirty="0"/>
            </a:br>
            <a:r>
              <a:rPr lang="en-US" sz="800" dirty="0"/>
              <a:t>           PS_LEDGER_KK.OPERATING_UNIT = PS_BP_PST1_TAO13.OPERATING_UNIT AND</a:t>
            </a:r>
            <a:br>
              <a:rPr lang="en-US" sz="800" dirty="0"/>
            </a:br>
            <a:r>
              <a:rPr lang="en-US" sz="800" dirty="0"/>
              <a:t>           PS_LEDGER_KK.PRODUCT = PS_BP_PST1_TAO13.PRODUCT AND</a:t>
            </a:r>
            <a:br>
              <a:rPr lang="en-US" sz="800" dirty="0"/>
            </a:br>
            <a:r>
              <a:rPr lang="en-US" sz="800" dirty="0"/>
              <a:t>           PS_LEDGER_KK.FUND_CODE = PS_BP_PST1_TAO13.FUND_CODE AND</a:t>
            </a:r>
            <a:br>
              <a:rPr lang="en-US" sz="800" dirty="0"/>
            </a:br>
            <a:r>
              <a:rPr lang="en-US" sz="800" dirty="0"/>
              <a:t>           PS_LEDGER_KK.CLASS_FLD = PS_BP_PST1_TAO13.CLASS_FLD AND</a:t>
            </a:r>
            <a:br>
              <a:rPr lang="en-US" sz="800" dirty="0"/>
            </a:br>
            <a:r>
              <a:rPr lang="en-US" sz="800" dirty="0"/>
              <a:t>           PS_LEDGER_KK.PROGRAM_CODE = PS_BP_PST1_TAO13.PROGRAM_CODE AND</a:t>
            </a:r>
            <a:br>
              <a:rPr lang="en-US" sz="800" dirty="0"/>
            </a:br>
            <a:r>
              <a:rPr lang="en-US" sz="800" dirty="0"/>
              <a:t>           PS_LEDGER_KK.BUDGET_REF = PS_BP_PST1_TAO13.BUDGET_REF AND</a:t>
            </a:r>
            <a:br>
              <a:rPr lang="en-US" sz="800" dirty="0"/>
            </a:br>
            <a:r>
              <a:rPr lang="en-US" sz="800" dirty="0"/>
              <a:t>           PS_LEDGER_KK.AFFILIATE = PS_BP_PST1_TAO13.AFFILIATE AND</a:t>
            </a:r>
            <a:br>
              <a:rPr lang="en-US" sz="800" dirty="0"/>
            </a:br>
            <a:r>
              <a:rPr lang="en-US" sz="800" dirty="0"/>
              <a:t>           PS_LEDGER_KK.AFFILIATE_INTRA1 = PS_BP_PST1_TAO13.AFFILIATE_INTRA1</a:t>
            </a:r>
            <a:r>
              <a:rPr lang="en-US" dirty="0"/>
              <a:t>       </a:t>
            </a:r>
          </a:p>
        </p:txBody>
      </p:sp>
      <p:sp>
        <p:nvSpPr>
          <p:cNvPr id="7" name="Content Placeholder 6"/>
          <p:cNvSpPr>
            <a:spLocks noGrp="1"/>
          </p:cNvSpPr>
          <p:nvPr>
            <p:ph sz="quarter" idx="4"/>
          </p:nvPr>
        </p:nvSpPr>
        <p:spPr>
          <a:xfrm>
            <a:off x="4572000" y="914400"/>
            <a:ext cx="4041775" cy="4953000"/>
          </a:xfrm>
          <a:ln>
            <a:solidFill>
              <a:schemeClr val="accent1"/>
            </a:solidFill>
          </a:ln>
        </p:spPr>
        <p:txBody>
          <a:bodyPr/>
          <a:lstStyle/>
          <a:p>
            <a:r>
              <a:rPr lang="en-US" sz="800" dirty="0"/>
              <a:t>Access Plan:</a:t>
            </a:r>
            <a:br>
              <a:rPr lang="en-US" sz="800" dirty="0"/>
            </a:br>
            <a:r>
              <a:rPr lang="en-US" sz="800" dirty="0"/>
              <a:t>-----------</a:t>
            </a:r>
            <a:br>
              <a:rPr lang="en-US" sz="800" dirty="0"/>
            </a:br>
            <a:r>
              <a:rPr lang="en-US" sz="800" dirty="0"/>
              <a:t>        Total Cost:             72510.8</a:t>
            </a:r>
            <a:br>
              <a:rPr lang="en-US" sz="800" dirty="0"/>
            </a:br>
            <a:r>
              <a:rPr lang="en-US" sz="800" dirty="0"/>
              <a:t>        Query Degree:           1</a:t>
            </a:r>
            <a:br>
              <a:rPr lang="en-US" sz="800" dirty="0"/>
            </a:br>
            <a:r>
              <a:rPr lang="en-US" sz="800" dirty="0"/>
              <a:t/>
            </a:r>
            <a:br>
              <a:rPr lang="en-US" sz="800" dirty="0"/>
            </a:br>
            <a:r>
              <a:rPr lang="en-US" sz="800" dirty="0"/>
              <a:t>                                   Rows</a:t>
            </a:r>
            <a:br>
              <a:rPr lang="en-US" sz="800" dirty="0"/>
            </a:br>
            <a:r>
              <a:rPr lang="en-US" sz="800" dirty="0"/>
              <a:t>                                  RETURN</a:t>
            </a:r>
            <a:br>
              <a:rPr lang="en-US" sz="800" dirty="0"/>
            </a:br>
            <a:r>
              <a:rPr lang="en-US" sz="800" dirty="0"/>
              <a:t>                                  (   1)</a:t>
            </a:r>
            <a:br>
              <a:rPr lang="en-US" sz="800" dirty="0"/>
            </a:br>
            <a:r>
              <a:rPr lang="en-US" sz="800" dirty="0"/>
              <a:t>                                   Cost</a:t>
            </a:r>
            <a:br>
              <a:rPr lang="en-US" sz="800" dirty="0"/>
            </a:br>
            <a:r>
              <a:rPr lang="en-US" sz="800" dirty="0"/>
              <a:t>                                    I/O</a:t>
            </a:r>
            <a:br>
              <a:rPr lang="en-US" sz="800" dirty="0"/>
            </a:br>
            <a:r>
              <a:rPr lang="en-US" sz="800" dirty="0"/>
              <a:t>                                    |</a:t>
            </a:r>
            <a:br>
              <a:rPr lang="en-US" sz="800" dirty="0"/>
            </a:br>
            <a:r>
              <a:rPr lang="en-US" sz="800" dirty="0"/>
              <a:t>                                0.000713898</a:t>
            </a:r>
            <a:br>
              <a:rPr lang="en-US" sz="800" dirty="0"/>
            </a:br>
            <a:r>
              <a:rPr lang="en-US" sz="800" dirty="0"/>
              <a:t>                                  UPDATE</a:t>
            </a:r>
            <a:br>
              <a:rPr lang="en-US" sz="800" dirty="0"/>
            </a:br>
            <a:r>
              <a:rPr lang="en-US" sz="800" dirty="0"/>
              <a:t>                                  (   2)</a:t>
            </a:r>
            <a:br>
              <a:rPr lang="en-US" sz="800" dirty="0"/>
            </a:br>
            <a:r>
              <a:rPr lang="en-US" sz="800" dirty="0"/>
              <a:t>                                  72510.8</a:t>
            </a:r>
            <a:br>
              <a:rPr lang="en-US" sz="800" dirty="0"/>
            </a:br>
            <a:r>
              <a:rPr lang="en-US" sz="800" dirty="0"/>
              <a:t>                                  5762.12</a:t>
            </a:r>
            <a:br>
              <a:rPr lang="en-US" sz="800" dirty="0"/>
            </a:br>
            <a:r>
              <a:rPr lang="en-US" sz="800" dirty="0"/>
              <a:t>                              /-----+-----\</a:t>
            </a:r>
            <a:br>
              <a:rPr lang="en-US" sz="800" dirty="0"/>
            </a:br>
            <a:r>
              <a:rPr lang="en-US" sz="800" dirty="0"/>
              <a:t>                        0.000713898        35019</a:t>
            </a:r>
            <a:br>
              <a:rPr lang="en-US" sz="800" dirty="0"/>
            </a:br>
            <a:r>
              <a:rPr lang="en-US" sz="800" dirty="0"/>
              <a:t>                         </a:t>
            </a:r>
            <a:r>
              <a:rPr lang="en-US" sz="800" dirty="0" err="1"/>
              <a:t>x^NLJOIN</a:t>
            </a:r>
            <a:r>
              <a:rPr lang="en-US" sz="800" dirty="0"/>
              <a:t>     TABLE: ACCESSFN</a:t>
            </a:r>
            <a:br>
              <a:rPr lang="en-US" sz="800" dirty="0"/>
            </a:br>
            <a:r>
              <a:rPr lang="en-US" sz="800" dirty="0"/>
              <a:t>                         (   3)      PS_BP_PST1_TAO13</a:t>
            </a:r>
            <a:br>
              <a:rPr lang="en-US" sz="800" dirty="0"/>
            </a:br>
            <a:r>
              <a:rPr lang="en-US" sz="800" dirty="0"/>
              <a:t>                          72510.8           Q1</a:t>
            </a:r>
            <a:br>
              <a:rPr lang="en-US" sz="800" dirty="0"/>
            </a:br>
            <a:r>
              <a:rPr lang="en-US" sz="800" dirty="0"/>
              <a:t>                          5762.12</a:t>
            </a:r>
            <a:br>
              <a:rPr lang="en-US" sz="800" dirty="0"/>
            </a:br>
            <a:r>
              <a:rPr lang="en-US" sz="800" dirty="0"/>
              <a:t>                 /----------+----------\</a:t>
            </a:r>
            <a:br>
              <a:rPr lang="en-US" sz="800" dirty="0"/>
            </a:br>
            <a:r>
              <a:rPr lang="en-US" sz="800" dirty="0"/>
              <a:t>             1400.76                      0</a:t>
            </a:r>
            <a:br>
              <a:rPr lang="en-US" sz="800" dirty="0"/>
            </a:br>
            <a:r>
              <a:rPr lang="en-US" sz="800" dirty="0"/>
              <a:t>             FETCH                     </a:t>
            </a:r>
            <a:r>
              <a:rPr lang="en-US" sz="800" dirty="0" err="1"/>
              <a:t>FETCH</a:t>
            </a:r>
            <a:r>
              <a:rPr lang="en-US" sz="800" dirty="0"/>
              <a:t/>
            </a:r>
            <a:br>
              <a:rPr lang="en-US" sz="800" dirty="0"/>
            </a:br>
            <a:r>
              <a:rPr lang="en-US" sz="800" dirty="0"/>
              <a:t>             (   4)                    (   6)</a:t>
            </a:r>
            <a:br>
              <a:rPr lang="en-US" sz="800" dirty="0"/>
            </a:br>
            <a:r>
              <a:rPr lang="en-US" sz="800" dirty="0"/>
              <a:t>             486.816                   51.445</a:t>
            </a:r>
            <a:br>
              <a:rPr lang="en-US" sz="800" dirty="0"/>
            </a:br>
            <a:r>
              <a:rPr lang="en-US" sz="800" dirty="0"/>
              <a:t>             159.08                       4</a:t>
            </a:r>
            <a:br>
              <a:rPr lang="en-US" sz="800" dirty="0"/>
            </a:br>
            <a:r>
              <a:rPr lang="en-US" sz="800" dirty="0"/>
              <a:t>          /----+----\                /---+----\</a:t>
            </a:r>
            <a:br>
              <a:rPr lang="en-US" sz="800" dirty="0"/>
            </a:br>
            <a:r>
              <a:rPr lang="en-US" sz="800" dirty="0"/>
              <a:t>      1400.76        35019          0       6.3082e+06</a:t>
            </a:r>
            <a:br>
              <a:rPr lang="en-US" sz="800" dirty="0"/>
            </a:br>
            <a:r>
              <a:rPr lang="en-US" sz="800" dirty="0"/>
              <a:t>      IXSCAN    TABLE: ACCESSFN  IXSCAN   TABLE: ACCESSFN</a:t>
            </a:r>
            <a:br>
              <a:rPr lang="en-US" sz="800" dirty="0"/>
            </a:br>
            <a:r>
              <a:rPr lang="en-US" sz="800" dirty="0"/>
              <a:t>      (   5)   PS_BP_PST1_TAO13  (   7)    PS_LEDGER_KK</a:t>
            </a:r>
            <a:br>
              <a:rPr lang="en-US" sz="800" dirty="0"/>
            </a:br>
            <a:r>
              <a:rPr lang="en-US" sz="800" dirty="0"/>
              <a:t>      228.46          Q3         51.4446        Q2</a:t>
            </a:r>
            <a:br>
              <a:rPr lang="en-US" sz="800" dirty="0"/>
            </a:br>
            <a:r>
              <a:rPr lang="en-US" sz="800" dirty="0"/>
              <a:t>       65.68                        4</a:t>
            </a:r>
            <a:br>
              <a:rPr lang="en-US" sz="800" dirty="0"/>
            </a:br>
            <a:r>
              <a:rPr lang="en-US" sz="800" dirty="0"/>
              <a:t>        |                          |</a:t>
            </a:r>
            <a:br>
              <a:rPr lang="en-US" sz="800" dirty="0"/>
            </a:br>
            <a:r>
              <a:rPr lang="en-US" sz="800" dirty="0"/>
              <a:t>       35019                   6.3082e+06</a:t>
            </a:r>
            <a:br>
              <a:rPr lang="en-US" sz="800" dirty="0"/>
            </a:br>
            <a:r>
              <a:rPr lang="en-US" sz="800" dirty="0"/>
              <a:t>  INDEX: ACCESSFN            INDEX: ACCESSFN</a:t>
            </a:r>
            <a:br>
              <a:rPr lang="en-US" sz="800" dirty="0"/>
            </a:br>
            <a:r>
              <a:rPr lang="en-US" sz="800" dirty="0"/>
              <a:t> PSABP_PST1_TAO13             PSBLEDGER_KK</a:t>
            </a:r>
            <a:br>
              <a:rPr lang="en-US" sz="800" dirty="0"/>
            </a:br>
            <a:r>
              <a:rPr lang="en-US" sz="800" dirty="0"/>
              <a:t>        Q3                         Q2</a:t>
            </a:r>
            <a:r>
              <a:rPr lang="en-US" dirty="0"/>
              <a:t/>
            </a:r>
            <a:br>
              <a:rPr lang="en-US" dirty="0"/>
            </a:br>
            <a:r>
              <a:rPr lang="en-US" dirty="0"/>
              <a:t/>
            </a:r>
            <a:br>
              <a:rPr lang="en-US" dirty="0"/>
            </a:br>
            <a:endParaRPr lang="en-US" dirty="0"/>
          </a:p>
        </p:txBody>
      </p:sp>
      <p:sp>
        <p:nvSpPr>
          <p:cNvPr id="3" name="Slide Number Placeholder 2"/>
          <p:cNvSpPr>
            <a:spLocks noGrp="1"/>
          </p:cNvSpPr>
          <p:nvPr>
            <p:ph type="sldNum" sz="quarter" idx="10"/>
          </p:nvPr>
        </p:nvSpPr>
        <p:spPr/>
        <p:txBody>
          <a:bodyPr/>
          <a:lstStyle/>
          <a:p>
            <a:fld id="{6C10C4C6-7284-4C2B-B661-EA1A2009BC76}" type="slidenum">
              <a:rPr lang="en-US" smtClean="0"/>
              <a:t>18</a:t>
            </a:fld>
            <a:endParaRPr lang="en-US"/>
          </a:p>
        </p:txBody>
      </p:sp>
    </p:spTree>
    <p:extLst>
      <p:ext uri="{BB962C8B-B14F-4D97-AF65-F5344CB8AC3E}">
        <p14:creationId xmlns:p14="http://schemas.microsoft.com/office/powerpoint/2010/main" val="13267617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 do we have so far?</a:t>
            </a:r>
            <a:endParaRPr lang="en-US" dirty="0"/>
          </a:p>
        </p:txBody>
      </p:sp>
      <p:sp>
        <p:nvSpPr>
          <p:cNvPr id="3" name="Content Placeholder 2"/>
          <p:cNvSpPr>
            <a:spLocks noGrp="1"/>
          </p:cNvSpPr>
          <p:nvPr>
            <p:ph idx="1"/>
          </p:nvPr>
        </p:nvSpPr>
        <p:spPr/>
        <p:txBody>
          <a:bodyPr/>
          <a:lstStyle/>
          <a:p>
            <a:pPr>
              <a:buFont typeface="Wingdings" pitchFamily="2" charset="2"/>
              <a:buChar char="ü"/>
            </a:pPr>
            <a:r>
              <a:rPr lang="en-US" dirty="0" smtClean="0"/>
              <a:t>High number of logical data page reads </a:t>
            </a:r>
          </a:p>
          <a:p>
            <a:pPr>
              <a:buFont typeface="Wingdings" pitchFamily="2" charset="2"/>
              <a:buChar char="ü"/>
            </a:pPr>
            <a:r>
              <a:rPr lang="en-US" dirty="0" smtClean="0"/>
              <a:t>High number of index logical page reads</a:t>
            </a:r>
          </a:p>
          <a:p>
            <a:pPr>
              <a:buFont typeface="Wingdings" pitchFamily="2" charset="2"/>
              <a:buChar char="ü"/>
            </a:pPr>
            <a:r>
              <a:rPr lang="en-US" dirty="0" smtClean="0"/>
              <a:t>Complaint from user that application is SLOW</a:t>
            </a:r>
          </a:p>
          <a:p>
            <a:pPr>
              <a:buFont typeface="Wingdings" pitchFamily="2" charset="2"/>
              <a:buChar char="ü"/>
            </a:pPr>
            <a:r>
              <a:rPr lang="en-US" dirty="0" smtClean="0"/>
              <a:t>High USER and SYSTEM and CPU usage</a:t>
            </a:r>
          </a:p>
          <a:p>
            <a:pPr>
              <a:buFont typeface="Wingdings" pitchFamily="2" charset="2"/>
              <a:buChar char="ü"/>
            </a:pPr>
            <a:r>
              <a:rPr lang="en-US" dirty="0" smtClean="0"/>
              <a:t>Could it be suboptimal SQL </a:t>
            </a:r>
          </a:p>
          <a:p>
            <a:pPr>
              <a:buFont typeface="Wingdings" pitchFamily="2" charset="2"/>
              <a:buChar char="ü"/>
            </a:pPr>
            <a:r>
              <a:rPr lang="en-US" dirty="0" smtClean="0"/>
              <a:t>Could correct indexes help?</a:t>
            </a:r>
          </a:p>
          <a:p>
            <a:r>
              <a:rPr lang="en-US" dirty="0" smtClean="0"/>
              <a:t>Next step in a fire fighting drill</a:t>
            </a:r>
          </a:p>
          <a:p>
            <a:pPr lvl="1"/>
            <a:r>
              <a:rPr lang="en-US" dirty="0" smtClean="0"/>
              <a:t>Explain</a:t>
            </a:r>
          </a:p>
          <a:p>
            <a:pPr lvl="1"/>
            <a:r>
              <a:rPr lang="en-US" dirty="0" smtClean="0"/>
              <a:t>Design Advisor</a:t>
            </a:r>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19</a:t>
            </a:fld>
            <a:endParaRPr lang="en-US" dirty="0"/>
          </a:p>
        </p:txBody>
      </p:sp>
    </p:spTree>
    <p:extLst>
      <p:ext uri="{BB962C8B-B14F-4D97-AF65-F5344CB8AC3E}">
        <p14:creationId xmlns:p14="http://schemas.microsoft.com/office/powerpoint/2010/main" val="23269913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Firefighting Drill led to index solution</a:t>
            </a:r>
            <a:br>
              <a:rPr lang="en-US" dirty="0" smtClean="0"/>
            </a:br>
            <a:endParaRPr lang="en-US" dirty="0"/>
          </a:p>
        </p:txBody>
      </p:sp>
      <p:sp>
        <p:nvSpPr>
          <p:cNvPr id="3" name="Content Placeholder 2"/>
          <p:cNvSpPr>
            <a:spLocks noGrp="1"/>
          </p:cNvSpPr>
          <p:nvPr>
            <p:ph idx="1"/>
          </p:nvPr>
        </p:nvSpPr>
        <p:spPr>
          <a:xfrm>
            <a:off x="381000" y="1676400"/>
            <a:ext cx="8382000" cy="4038600"/>
          </a:xfrm>
        </p:spPr>
        <p:txBody>
          <a:bodyPr/>
          <a:lstStyle/>
          <a:p>
            <a:pPr>
              <a:buFont typeface="Wingdings" pitchFamily="2" charset="2"/>
              <a:buChar char="ü"/>
            </a:pPr>
            <a:r>
              <a:rPr lang="en-US" sz="1600" dirty="0" smtClean="0"/>
              <a:t>db2advis –d </a:t>
            </a:r>
            <a:r>
              <a:rPr lang="en-US" sz="1600" dirty="0" err="1" smtClean="0"/>
              <a:t>dbname</a:t>
            </a:r>
            <a:r>
              <a:rPr lang="en-US" sz="1600" dirty="0" smtClean="0"/>
              <a:t> –</a:t>
            </a:r>
            <a:r>
              <a:rPr lang="en-US" sz="1600" dirty="0" err="1" smtClean="0"/>
              <a:t>i</a:t>
            </a:r>
            <a:r>
              <a:rPr lang="en-US" sz="1600" dirty="0" smtClean="0"/>
              <a:t> </a:t>
            </a:r>
            <a:r>
              <a:rPr lang="en-US" sz="1600" dirty="0" err="1" smtClean="0"/>
              <a:t>hicost.sql</a:t>
            </a:r>
            <a:r>
              <a:rPr lang="en-US" sz="1600" dirty="0" smtClean="0"/>
              <a:t> –q schema</a:t>
            </a:r>
          </a:p>
          <a:p>
            <a:pPr marL="0" indent="0">
              <a:buNone/>
            </a:pPr>
            <a:r>
              <a:rPr lang="en-US" sz="900" dirty="0"/>
              <a:t>found [1] SQL statements from the input file</a:t>
            </a:r>
          </a:p>
          <a:p>
            <a:pPr marL="0" indent="0">
              <a:buNone/>
            </a:pPr>
            <a:r>
              <a:rPr lang="en-US" sz="900" dirty="0"/>
              <a:t>Recommending indexes...</a:t>
            </a:r>
          </a:p>
          <a:p>
            <a:pPr marL="0" indent="0">
              <a:buNone/>
            </a:pPr>
            <a:r>
              <a:rPr lang="en-US" sz="900" dirty="0"/>
              <a:t>total disk space needed for initial set [  15.450] MB</a:t>
            </a:r>
          </a:p>
          <a:p>
            <a:pPr marL="0" indent="0">
              <a:buNone/>
            </a:pPr>
            <a:r>
              <a:rPr lang="en-US" sz="900" dirty="0"/>
              <a:t>total disk space constrained to         [54032.880] MB</a:t>
            </a:r>
          </a:p>
          <a:p>
            <a:pPr marL="0" indent="0">
              <a:buNone/>
            </a:pPr>
            <a:r>
              <a:rPr lang="en-US" sz="900" dirty="0"/>
              <a:t>Trying variations of the solution set.</a:t>
            </a:r>
          </a:p>
          <a:p>
            <a:pPr marL="0" indent="0">
              <a:buNone/>
            </a:pPr>
            <a:r>
              <a:rPr lang="en-US" sz="900" dirty="0"/>
              <a:t>Optimization finished.</a:t>
            </a:r>
          </a:p>
          <a:p>
            <a:pPr marL="0" indent="0">
              <a:buNone/>
            </a:pPr>
            <a:r>
              <a:rPr lang="en-US" sz="900" dirty="0"/>
              <a:t>  1  indexes in current solution</a:t>
            </a:r>
          </a:p>
          <a:p>
            <a:pPr marL="0" indent="0">
              <a:buNone/>
            </a:pPr>
            <a:r>
              <a:rPr lang="en-US" sz="900" dirty="0"/>
              <a:t>[16636.0000] </a:t>
            </a:r>
            <a:r>
              <a:rPr lang="en-US" sz="900" dirty="0" err="1"/>
              <a:t>timerons</a:t>
            </a:r>
            <a:r>
              <a:rPr lang="en-US" sz="900" dirty="0"/>
              <a:t>  (without recommendations)</a:t>
            </a:r>
          </a:p>
          <a:p>
            <a:pPr marL="0" indent="0">
              <a:buNone/>
            </a:pPr>
            <a:r>
              <a:rPr lang="en-US" sz="900" dirty="0"/>
              <a:t>[ 39.0000] </a:t>
            </a:r>
            <a:r>
              <a:rPr lang="en-US" sz="900" dirty="0" err="1"/>
              <a:t>timerons</a:t>
            </a:r>
            <a:r>
              <a:rPr lang="en-US" sz="900" dirty="0"/>
              <a:t>  (with current solution)</a:t>
            </a:r>
          </a:p>
          <a:p>
            <a:pPr marL="0" indent="0">
              <a:buNone/>
            </a:pPr>
            <a:r>
              <a:rPr lang="en-US" sz="900" dirty="0"/>
              <a:t>[99.77%] </a:t>
            </a:r>
            <a:r>
              <a:rPr lang="en-US" sz="900" dirty="0" smtClean="0"/>
              <a:t>improvement</a:t>
            </a:r>
            <a:endParaRPr lang="en-US" sz="900" dirty="0"/>
          </a:p>
          <a:p>
            <a:pPr marL="0" indent="0">
              <a:buNone/>
            </a:pPr>
            <a:r>
              <a:rPr lang="en-US" sz="900" dirty="0" smtClean="0"/>
              <a:t>-- </a:t>
            </a:r>
            <a:r>
              <a:rPr lang="en-US" sz="900" dirty="0"/>
              <a:t>LIST OF RECOMMENDED INDEXES</a:t>
            </a:r>
          </a:p>
          <a:p>
            <a:pPr marL="0" indent="0">
              <a:buNone/>
            </a:pPr>
            <a:r>
              <a:rPr lang="en-US" sz="900" dirty="0"/>
              <a:t>-- ===========================</a:t>
            </a:r>
          </a:p>
          <a:p>
            <a:pPr marL="0" indent="0">
              <a:buNone/>
            </a:pPr>
            <a:r>
              <a:rPr lang="en-US" sz="900" dirty="0"/>
              <a:t>-- index[1],   15.450MB</a:t>
            </a:r>
          </a:p>
          <a:p>
            <a:pPr marL="0" indent="0">
              <a:buNone/>
            </a:pPr>
            <a:r>
              <a:rPr lang="en-US" sz="900" dirty="0"/>
              <a:t>   CREATE INDEX "FNPRDI  "."IDX203242250540000" ON "ACCESSFN"."PS_BP_ACT_TAO13"</a:t>
            </a:r>
          </a:p>
          <a:p>
            <a:pPr marL="0" indent="0">
              <a:buNone/>
            </a:pPr>
            <a:r>
              <a:rPr lang="en-US" sz="900" dirty="0"/>
              <a:t>   ("DEPTID" ASC, "PROGRAM_CODE" ASC, "OPERATING_UNIT"</a:t>
            </a:r>
          </a:p>
          <a:p>
            <a:pPr marL="0" indent="0">
              <a:buNone/>
            </a:pPr>
            <a:r>
              <a:rPr lang="en-US" sz="900" dirty="0"/>
              <a:t>   ASC, "CLASS_FLD" ASC, "FUND_CODE" ASC, "ACCOUNT" ASC,</a:t>
            </a:r>
          </a:p>
          <a:p>
            <a:pPr marL="0" indent="0">
              <a:buNone/>
            </a:pPr>
            <a:r>
              <a:rPr lang="en-US" sz="900" dirty="0"/>
              <a:t>   "BUDGET_REF" ASC, "PRODUCT" ASC, "LEDGER_GROUP" ASC,</a:t>
            </a:r>
          </a:p>
          <a:p>
            <a:pPr marL="0" indent="0">
              <a:buNone/>
            </a:pPr>
            <a:r>
              <a:rPr lang="en-US" sz="900" dirty="0"/>
              <a:t>   "AFFILIATE_INTRA2" ASC, "AFFILIATE_INTRA1" ASC, "AFFILIATE"</a:t>
            </a:r>
          </a:p>
          <a:p>
            <a:pPr marL="0" indent="0">
              <a:buNone/>
            </a:pPr>
            <a:r>
              <a:rPr lang="en-US" sz="900" dirty="0"/>
              <a:t>   ASC, "PROCESS_INSTANCE" ASC, "BUDGET_PERIOD" ASC,</a:t>
            </a:r>
          </a:p>
          <a:p>
            <a:pPr marL="0" indent="0">
              <a:buNone/>
            </a:pPr>
            <a:r>
              <a:rPr lang="en-US" sz="900" dirty="0"/>
              <a:t>   "RESOURCE_TYPE" ASC, "ACTIVITY_ID" ASC, "PROJECT_ID"</a:t>
            </a:r>
          </a:p>
          <a:p>
            <a:pPr marL="0" indent="0">
              <a:buNone/>
            </a:pPr>
            <a:r>
              <a:rPr lang="en-US" sz="900" dirty="0"/>
              <a:t>   ASC, "BUSINESS_UNIT_PC" ASC, "LIQ_FLG" ASC, "BALANCING_LINE"</a:t>
            </a:r>
          </a:p>
          <a:p>
            <a:pPr marL="0" indent="0">
              <a:buNone/>
            </a:pPr>
            <a:r>
              <a:rPr lang="en-US" sz="900" dirty="0"/>
              <a:t>   ASC, "STATISTICS_CODE" ASC, "BASE_CURRENCY" ASC, "CHARTFIELD3"</a:t>
            </a:r>
          </a:p>
          <a:p>
            <a:pPr marL="0" indent="0">
              <a:buNone/>
            </a:pPr>
            <a:r>
              <a:rPr lang="en-US" sz="900" dirty="0"/>
              <a:t>   ASC, "CHARTFIELD2" ASC, "CHARTFIELD1" ASC, "BUSINESS_UNIT"</a:t>
            </a:r>
          </a:p>
          <a:p>
            <a:pPr marL="0" indent="0">
              <a:buNone/>
            </a:pPr>
            <a:r>
              <a:rPr lang="en-US" sz="900" dirty="0"/>
              <a:t>   ASC, "KK_TRAN_DT" ASC, "KK_TRAN_ID" ASC, "AFFECT_SPEND_OPTN"</a:t>
            </a:r>
          </a:p>
          <a:p>
            <a:pPr marL="0" indent="0">
              <a:buNone/>
            </a:pPr>
            <a:r>
              <a:rPr lang="en-US" sz="900" dirty="0"/>
              <a:t>   ASC, "KK_SKIP_EDITS" ASC) ALLOW REVERSE SCANS COLLECT SAMPLED DETAILED STATISTICS;</a:t>
            </a:r>
          </a:p>
          <a:p>
            <a:pPr marL="0" indent="0">
              <a:buNone/>
            </a:pPr>
            <a:r>
              <a:rPr lang="en-US" sz="900" dirty="0"/>
              <a:t>   COMMIT WORK ;</a:t>
            </a:r>
          </a:p>
          <a:p>
            <a:pPr>
              <a:buFont typeface="Wingdings" pitchFamily="2" charset="2"/>
              <a:buChar char="ü"/>
            </a:pPr>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20</a:t>
            </a:fld>
            <a:endParaRPr lang="en-US" dirty="0"/>
          </a:p>
        </p:txBody>
      </p:sp>
    </p:spTree>
    <p:extLst>
      <p:ext uri="{BB962C8B-B14F-4D97-AF65-F5344CB8AC3E}">
        <p14:creationId xmlns:p14="http://schemas.microsoft.com/office/powerpoint/2010/main" val="24513125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r>
              <a:rPr lang="en-US" dirty="0" smtClean="0">
                <a:solidFill>
                  <a:srgbClr val="0070C0"/>
                </a:solidFill>
              </a:rPr>
              <a:t>SQL Rewrite not possible in this case as it is PeopleSoft and business rules prevent rewrite</a:t>
            </a:r>
          </a:p>
          <a:p>
            <a:r>
              <a:rPr lang="en-US" dirty="0" smtClean="0">
                <a:solidFill>
                  <a:srgbClr val="0070C0"/>
                </a:solidFill>
              </a:rPr>
              <a:t>Applied new index in DEV, TEST, and QA and ran entire application to ensure benefit of index realized and no impact to other SQL/processes</a:t>
            </a:r>
          </a:p>
          <a:p>
            <a:pPr>
              <a:buFont typeface="Wingdings" pitchFamily="2" charset="2"/>
              <a:buChar char="ü"/>
            </a:pPr>
            <a:r>
              <a:rPr lang="en-US" dirty="0" smtClean="0">
                <a:solidFill>
                  <a:srgbClr val="002060"/>
                </a:solidFill>
              </a:rPr>
              <a:t>Reduced part of a 28 hour job by 3 hours</a:t>
            </a:r>
          </a:p>
          <a:p>
            <a:pPr>
              <a:buFont typeface="Wingdings" pitchFamily="2" charset="2"/>
              <a:buChar char="ü"/>
            </a:pPr>
            <a:r>
              <a:rPr lang="en-US" dirty="0" smtClean="0">
                <a:solidFill>
                  <a:srgbClr val="00B050"/>
                </a:solidFill>
              </a:rPr>
              <a:t>Entire analysis from time of reported problem to recommended solution using previous steps was 5 minutes</a:t>
            </a:r>
            <a:endParaRPr lang="en-US" dirty="0">
              <a:solidFill>
                <a:srgbClr val="00B050"/>
              </a:solidFill>
            </a:endParaRPr>
          </a:p>
        </p:txBody>
      </p:sp>
      <p:sp>
        <p:nvSpPr>
          <p:cNvPr id="4" name="Slide Number Placeholder 3"/>
          <p:cNvSpPr>
            <a:spLocks noGrp="1"/>
          </p:cNvSpPr>
          <p:nvPr>
            <p:ph type="sldNum" sz="quarter" idx="4"/>
          </p:nvPr>
        </p:nvSpPr>
        <p:spPr/>
        <p:txBody>
          <a:bodyPr/>
          <a:lstStyle/>
          <a:p>
            <a:fld id="{6C10C4C6-7284-4C2B-B661-EA1A2009BC76}" type="slidenum">
              <a:rPr lang="en-US" smtClean="0"/>
              <a:pPr/>
              <a:t>21</a:t>
            </a:fld>
            <a:endParaRPr lang="en-US" dirty="0"/>
          </a:p>
        </p:txBody>
      </p:sp>
    </p:spTree>
    <p:extLst>
      <p:ext uri="{BB962C8B-B14F-4D97-AF65-F5344CB8AC3E}">
        <p14:creationId xmlns:p14="http://schemas.microsoft.com/office/powerpoint/2010/main" val="23843598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382000" cy="914400"/>
          </a:xfrm>
        </p:spPr>
        <p:txBody>
          <a:bodyPr/>
          <a:lstStyle/>
          <a:p>
            <a:r>
              <a:rPr lang="en-US" dirty="0" smtClean="0"/>
              <a:t>Other Methods</a:t>
            </a:r>
            <a:endParaRPr lang="en-US" dirty="0"/>
          </a:p>
        </p:txBody>
      </p:sp>
      <p:sp>
        <p:nvSpPr>
          <p:cNvPr id="3" name="Content Placeholder 2"/>
          <p:cNvSpPr>
            <a:spLocks noGrp="1"/>
          </p:cNvSpPr>
          <p:nvPr>
            <p:ph idx="1"/>
          </p:nvPr>
        </p:nvSpPr>
        <p:spPr>
          <a:xfrm>
            <a:off x="381000" y="1676400"/>
            <a:ext cx="8382000" cy="4038600"/>
          </a:xfrm>
        </p:spPr>
        <p:txBody>
          <a:bodyPr/>
          <a:lstStyle/>
          <a:p>
            <a:r>
              <a:rPr lang="en-US" dirty="0" smtClean="0">
                <a:solidFill>
                  <a:srgbClr val="0070C0"/>
                </a:solidFill>
              </a:rPr>
              <a:t>MONREPORT Reporting Module</a:t>
            </a:r>
          </a:p>
          <a:p>
            <a:pPr lvl="1"/>
            <a:r>
              <a:rPr lang="en-US" dirty="0" smtClean="0">
                <a:solidFill>
                  <a:srgbClr val="0070C0"/>
                </a:solidFill>
              </a:rPr>
              <a:t>DB2 9.7, DB2 10</a:t>
            </a:r>
          </a:p>
          <a:p>
            <a:r>
              <a:rPr lang="en-US" dirty="0" smtClean="0">
                <a:solidFill>
                  <a:srgbClr val="0070C0"/>
                </a:solidFill>
              </a:rPr>
              <a:t>Use one of the 29 SQL Administrative Views or Snapshot Table Functions provided with DB2</a:t>
            </a:r>
          </a:p>
          <a:p>
            <a:pPr lvl="1"/>
            <a:r>
              <a:rPr lang="en-US" dirty="0" smtClean="0">
                <a:solidFill>
                  <a:srgbClr val="0070C0"/>
                </a:solidFill>
              </a:rPr>
              <a:t>Returns monitoring data</a:t>
            </a:r>
          </a:p>
          <a:p>
            <a:r>
              <a:rPr lang="en-US" dirty="0" smtClean="0">
                <a:solidFill>
                  <a:srgbClr val="0070C0"/>
                </a:solidFill>
              </a:rPr>
              <a:t>Use one of the 13 SQL Administrative Convenience Views and SQL Table Snapshot Functions provided by DB2</a:t>
            </a:r>
          </a:p>
          <a:p>
            <a:pPr lvl="1"/>
            <a:r>
              <a:rPr lang="en-US" dirty="0" smtClean="0">
                <a:solidFill>
                  <a:srgbClr val="0070C0"/>
                </a:solidFill>
              </a:rPr>
              <a:t>Returns monitoring data and computed (</a:t>
            </a:r>
            <a:r>
              <a:rPr lang="en-US" dirty="0" smtClean="0">
                <a:solidFill>
                  <a:srgbClr val="00B050"/>
                </a:solidFill>
              </a:rPr>
              <a:t>Convenient!</a:t>
            </a:r>
            <a:r>
              <a:rPr lang="en-US" dirty="0" smtClean="0">
                <a:solidFill>
                  <a:srgbClr val="0070C0"/>
                </a:solidFill>
              </a:rPr>
              <a:t>) values</a:t>
            </a:r>
          </a:p>
          <a:p>
            <a:endParaRPr lang="en-US" dirty="0">
              <a:solidFill>
                <a:srgbClr val="00B050"/>
              </a:solidFill>
            </a:endParaRPr>
          </a:p>
        </p:txBody>
      </p:sp>
      <p:sp>
        <p:nvSpPr>
          <p:cNvPr id="4" name="Slide Number Placeholder 3"/>
          <p:cNvSpPr>
            <a:spLocks noGrp="1"/>
          </p:cNvSpPr>
          <p:nvPr>
            <p:ph type="sldNum" sz="quarter" idx="4"/>
          </p:nvPr>
        </p:nvSpPr>
        <p:spPr/>
        <p:txBody>
          <a:bodyPr/>
          <a:lstStyle/>
          <a:p>
            <a:fld id="{6C10C4C6-7284-4C2B-B661-EA1A2009BC76}" type="slidenum">
              <a:rPr lang="en-US" smtClean="0"/>
              <a:pPr/>
              <a:t>22</a:t>
            </a:fld>
            <a:endParaRPr lang="en-US" dirty="0"/>
          </a:p>
        </p:txBody>
      </p:sp>
    </p:spTree>
    <p:extLst>
      <p:ext uri="{BB962C8B-B14F-4D97-AF65-F5344CB8AC3E}">
        <p14:creationId xmlns:p14="http://schemas.microsoft.com/office/powerpoint/2010/main" val="33064341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382000" cy="914400"/>
          </a:xfrm>
        </p:spPr>
        <p:txBody>
          <a:bodyPr/>
          <a:lstStyle/>
          <a:p>
            <a:r>
              <a:rPr lang="en-US" dirty="0" smtClean="0"/>
              <a:t>SQL Snapshot Table Functions	</a:t>
            </a:r>
            <a:endParaRPr lang="en-US" dirty="0"/>
          </a:p>
        </p:txBody>
      </p:sp>
      <p:sp>
        <p:nvSpPr>
          <p:cNvPr id="3" name="Content Placeholder 2"/>
          <p:cNvSpPr>
            <a:spLocks noGrp="1"/>
          </p:cNvSpPr>
          <p:nvPr>
            <p:ph idx="1"/>
          </p:nvPr>
        </p:nvSpPr>
        <p:spPr>
          <a:xfrm>
            <a:off x="381000" y="1219200"/>
            <a:ext cx="8382000" cy="4038600"/>
          </a:xfrm>
        </p:spPr>
        <p:txBody>
          <a:bodyPr/>
          <a:lstStyle/>
          <a:p>
            <a:pPr marL="0" indent="0">
              <a:buNone/>
            </a:pPr>
            <a:r>
              <a:rPr lang="en-US" sz="1400" dirty="0">
                <a:solidFill>
                  <a:schemeClr val="accent1">
                    <a:lumMod val="50000"/>
                  </a:schemeClr>
                </a:solidFill>
              </a:rPr>
              <a:t>#!/bin/</a:t>
            </a:r>
            <a:r>
              <a:rPr lang="en-US" sz="1400" dirty="0" err="1">
                <a:solidFill>
                  <a:schemeClr val="accent1">
                    <a:lumMod val="50000"/>
                  </a:schemeClr>
                </a:solidFill>
              </a:rPr>
              <a:t>ksh</a:t>
            </a:r>
            <a:endParaRPr lang="en-US" sz="1400" dirty="0">
              <a:solidFill>
                <a:schemeClr val="accent1">
                  <a:lumMod val="50000"/>
                </a:schemeClr>
              </a:solidFill>
            </a:endParaRPr>
          </a:p>
          <a:p>
            <a:pPr marL="0" indent="0">
              <a:buNone/>
            </a:pPr>
            <a:r>
              <a:rPr lang="en-US" sz="1400" dirty="0">
                <a:solidFill>
                  <a:schemeClr val="accent1">
                    <a:lumMod val="50000"/>
                  </a:schemeClr>
                </a:solidFill>
              </a:rPr>
              <a:t>db2 connect to </a:t>
            </a:r>
            <a:r>
              <a:rPr lang="en-US" sz="1400" dirty="0" err="1">
                <a:solidFill>
                  <a:schemeClr val="accent1">
                    <a:lumMod val="50000"/>
                  </a:schemeClr>
                </a:solidFill>
              </a:rPr>
              <a:t>dsdm</a:t>
            </a:r>
            <a:r>
              <a:rPr lang="en-US" sz="1400" dirty="0">
                <a:solidFill>
                  <a:schemeClr val="accent1">
                    <a:lumMod val="50000"/>
                  </a:schemeClr>
                </a:solidFill>
              </a:rPr>
              <a:t>;</a:t>
            </a:r>
          </a:p>
          <a:p>
            <a:pPr marL="0" indent="0">
              <a:buNone/>
            </a:pPr>
            <a:r>
              <a:rPr lang="en-US" sz="1400" dirty="0">
                <a:solidFill>
                  <a:schemeClr val="accent1">
                    <a:lumMod val="50000"/>
                  </a:schemeClr>
                </a:solidFill>
              </a:rPr>
              <a:t>db2 "SELECT INTEGER(</a:t>
            </a:r>
            <a:r>
              <a:rPr lang="en-US" sz="1400" dirty="0" err="1">
                <a:solidFill>
                  <a:schemeClr val="accent1">
                    <a:lumMod val="50000"/>
                  </a:schemeClr>
                </a:solidFill>
              </a:rPr>
              <a:t>applsnap.agent_id</a:t>
            </a:r>
            <a:r>
              <a:rPr lang="en-US" sz="1400" dirty="0">
                <a:solidFill>
                  <a:schemeClr val="accent1">
                    <a:lumMod val="50000"/>
                  </a:schemeClr>
                </a:solidFill>
              </a:rPr>
              <a:t>) AS </a:t>
            </a:r>
            <a:r>
              <a:rPr lang="en-US" sz="1400" dirty="0" err="1">
                <a:solidFill>
                  <a:schemeClr val="accent1">
                    <a:lumMod val="50000"/>
                  </a:schemeClr>
                </a:solidFill>
              </a:rPr>
              <a:t>agent_id</a:t>
            </a:r>
            <a:r>
              <a:rPr lang="en-US" sz="1400" dirty="0">
                <a:solidFill>
                  <a:schemeClr val="accent1">
                    <a:lumMod val="50000"/>
                  </a:schemeClr>
                </a:solidFill>
              </a:rPr>
              <a:t>,</a:t>
            </a:r>
          </a:p>
          <a:p>
            <a:pPr marL="0" indent="0">
              <a:buNone/>
            </a:pPr>
            <a:r>
              <a:rPr lang="en-US" sz="1400" dirty="0">
                <a:solidFill>
                  <a:schemeClr val="accent1">
                    <a:lumMod val="50000"/>
                  </a:schemeClr>
                </a:solidFill>
              </a:rPr>
              <a:t>CAST(LEFT(applinfo.appl_name,10) AS CHAR(10)) AS </a:t>
            </a:r>
            <a:r>
              <a:rPr lang="en-US" sz="1400" dirty="0" err="1">
                <a:solidFill>
                  <a:schemeClr val="accent1">
                    <a:lumMod val="50000"/>
                  </a:schemeClr>
                </a:solidFill>
              </a:rPr>
              <a:t>appl_name</a:t>
            </a:r>
            <a:r>
              <a:rPr lang="en-US" sz="1400" dirty="0">
                <a:solidFill>
                  <a:schemeClr val="accent1">
                    <a:lumMod val="50000"/>
                  </a:schemeClr>
                </a:solidFill>
              </a:rPr>
              <a:t>,</a:t>
            </a:r>
          </a:p>
          <a:p>
            <a:pPr marL="0" indent="0">
              <a:buNone/>
            </a:pPr>
            <a:r>
              <a:rPr lang="en-US" sz="1400" dirty="0">
                <a:solidFill>
                  <a:schemeClr val="accent1">
                    <a:lumMod val="50000"/>
                  </a:schemeClr>
                </a:solidFill>
              </a:rPr>
              <a:t>CAST(left(client_nname,35) AS CHAR(35)) AS </a:t>
            </a:r>
            <a:r>
              <a:rPr lang="en-US" sz="1400" dirty="0" err="1">
                <a:solidFill>
                  <a:schemeClr val="accent1">
                    <a:lumMod val="50000"/>
                  </a:schemeClr>
                </a:solidFill>
              </a:rPr>
              <a:t>nname</a:t>
            </a:r>
            <a:r>
              <a:rPr lang="en-US" sz="1400" dirty="0">
                <a:solidFill>
                  <a:schemeClr val="accent1">
                    <a:lumMod val="50000"/>
                  </a:schemeClr>
                </a:solidFill>
              </a:rPr>
              <a:t>,</a:t>
            </a:r>
          </a:p>
          <a:p>
            <a:pPr marL="0" indent="0">
              <a:buNone/>
            </a:pPr>
            <a:r>
              <a:rPr lang="en-US" sz="1400" dirty="0">
                <a:solidFill>
                  <a:schemeClr val="accent1">
                    <a:lumMod val="50000"/>
                  </a:schemeClr>
                </a:solidFill>
              </a:rPr>
              <a:t> INTEGER(</a:t>
            </a:r>
            <a:r>
              <a:rPr lang="en-US" sz="1400" dirty="0" err="1">
                <a:solidFill>
                  <a:schemeClr val="accent1">
                    <a:lumMod val="50000"/>
                  </a:schemeClr>
                </a:solidFill>
              </a:rPr>
              <a:t>locks_held</a:t>
            </a:r>
            <a:r>
              <a:rPr lang="en-US" sz="1400" dirty="0">
                <a:solidFill>
                  <a:schemeClr val="accent1">
                    <a:lumMod val="50000"/>
                  </a:schemeClr>
                </a:solidFill>
              </a:rPr>
              <a:t>) AS </a:t>
            </a:r>
            <a:r>
              <a:rPr lang="en-US" sz="1400" dirty="0" err="1">
                <a:solidFill>
                  <a:schemeClr val="accent1">
                    <a:lumMod val="50000"/>
                  </a:schemeClr>
                </a:solidFill>
              </a:rPr>
              <a:t>locks,applsnap.rows_read</a:t>
            </a:r>
            <a:r>
              <a:rPr lang="en-US" sz="1400" dirty="0">
                <a:solidFill>
                  <a:schemeClr val="accent1">
                    <a:lumMod val="50000"/>
                  </a:schemeClr>
                </a:solidFill>
              </a:rPr>
              <a:t> as </a:t>
            </a:r>
            <a:r>
              <a:rPr lang="en-US" sz="1400" dirty="0" err="1">
                <a:solidFill>
                  <a:schemeClr val="accent1">
                    <a:lumMod val="50000"/>
                  </a:schemeClr>
                </a:solidFill>
              </a:rPr>
              <a:t>rr</a:t>
            </a:r>
            <a:r>
              <a:rPr lang="en-US" sz="1400" dirty="0">
                <a:solidFill>
                  <a:schemeClr val="accent1">
                    <a:lumMod val="50000"/>
                  </a:schemeClr>
                </a:solidFill>
              </a:rPr>
              <a:t>, </a:t>
            </a:r>
            <a:r>
              <a:rPr lang="en-US" sz="1400" dirty="0" err="1">
                <a:solidFill>
                  <a:schemeClr val="accent1">
                    <a:lumMod val="50000"/>
                  </a:schemeClr>
                </a:solidFill>
              </a:rPr>
              <a:t>applsnap.rows_written</a:t>
            </a:r>
            <a:r>
              <a:rPr lang="en-US" sz="1400" dirty="0">
                <a:solidFill>
                  <a:schemeClr val="accent1">
                    <a:lumMod val="50000"/>
                  </a:schemeClr>
                </a:solidFill>
              </a:rPr>
              <a:t> as </a:t>
            </a:r>
            <a:r>
              <a:rPr lang="en-US" sz="1400" dirty="0" err="1">
                <a:solidFill>
                  <a:schemeClr val="accent1">
                    <a:lumMod val="50000"/>
                  </a:schemeClr>
                </a:solidFill>
              </a:rPr>
              <a:t>rw,applsnap.total_sorts</a:t>
            </a:r>
            <a:r>
              <a:rPr lang="en-US" sz="1400" dirty="0">
                <a:solidFill>
                  <a:schemeClr val="accent1">
                    <a:lumMod val="50000"/>
                  </a:schemeClr>
                </a:solidFill>
              </a:rPr>
              <a:t> as sorts,</a:t>
            </a:r>
          </a:p>
          <a:p>
            <a:pPr marL="0" indent="0">
              <a:buNone/>
            </a:pPr>
            <a:r>
              <a:rPr lang="en-US" sz="1400" dirty="0" err="1">
                <a:solidFill>
                  <a:schemeClr val="accent1">
                    <a:lumMod val="50000"/>
                  </a:schemeClr>
                </a:solidFill>
              </a:rPr>
              <a:t>applsnap.sort_overflows</a:t>
            </a:r>
            <a:r>
              <a:rPr lang="en-US" sz="1400" dirty="0">
                <a:solidFill>
                  <a:schemeClr val="accent1">
                    <a:lumMod val="50000"/>
                  </a:schemeClr>
                </a:solidFill>
              </a:rPr>
              <a:t> as </a:t>
            </a:r>
            <a:r>
              <a:rPr lang="en-US" sz="1400" dirty="0" err="1">
                <a:solidFill>
                  <a:schemeClr val="accent1">
                    <a:lumMod val="50000"/>
                  </a:schemeClr>
                </a:solidFill>
              </a:rPr>
              <a:t>oflows</a:t>
            </a:r>
            <a:r>
              <a:rPr lang="en-US" sz="1400" dirty="0">
                <a:solidFill>
                  <a:schemeClr val="accent1">
                    <a:lumMod val="50000"/>
                  </a:schemeClr>
                </a:solidFill>
              </a:rPr>
              <a:t>, </a:t>
            </a:r>
            <a:r>
              <a:rPr lang="en-US" sz="1400" dirty="0" err="1">
                <a:solidFill>
                  <a:schemeClr val="accent1">
                    <a:lumMod val="50000"/>
                  </a:schemeClr>
                </a:solidFill>
              </a:rPr>
              <a:t>applsnap.lock_timeouts</a:t>
            </a:r>
            <a:r>
              <a:rPr lang="en-US" sz="1400" dirty="0">
                <a:solidFill>
                  <a:schemeClr val="accent1">
                    <a:lumMod val="50000"/>
                  </a:schemeClr>
                </a:solidFill>
              </a:rPr>
              <a:t> as touts, </a:t>
            </a:r>
            <a:r>
              <a:rPr lang="en-US" sz="1400" dirty="0" err="1">
                <a:solidFill>
                  <a:schemeClr val="accent1">
                    <a:lumMod val="50000"/>
                  </a:schemeClr>
                </a:solidFill>
              </a:rPr>
              <a:t>applsnap.total_hash_loops</a:t>
            </a:r>
            <a:r>
              <a:rPr lang="en-US" sz="1400" dirty="0">
                <a:solidFill>
                  <a:schemeClr val="accent1">
                    <a:lumMod val="50000"/>
                  </a:schemeClr>
                </a:solidFill>
              </a:rPr>
              <a:t> as loops, </a:t>
            </a:r>
            <a:r>
              <a:rPr lang="en-US" sz="1400" dirty="0" err="1">
                <a:solidFill>
                  <a:schemeClr val="accent1">
                    <a:lumMod val="50000"/>
                  </a:schemeClr>
                </a:solidFill>
              </a:rPr>
              <a:t>applsnap.agent_usr_cpu_time_s</a:t>
            </a:r>
            <a:r>
              <a:rPr lang="en-US" sz="1400" dirty="0">
                <a:solidFill>
                  <a:schemeClr val="accent1">
                    <a:lumMod val="50000"/>
                  </a:schemeClr>
                </a:solidFill>
              </a:rPr>
              <a:t> as </a:t>
            </a:r>
            <a:r>
              <a:rPr lang="en-US" sz="1400" dirty="0" err="1">
                <a:solidFill>
                  <a:schemeClr val="accent1">
                    <a:lumMod val="50000"/>
                  </a:schemeClr>
                </a:solidFill>
              </a:rPr>
              <a:t>usersecs</a:t>
            </a:r>
            <a:r>
              <a:rPr lang="en-US" sz="1400" dirty="0">
                <a:solidFill>
                  <a:schemeClr val="accent1">
                    <a:lumMod val="50000"/>
                  </a:schemeClr>
                </a:solidFill>
              </a:rPr>
              <a:t>,</a:t>
            </a:r>
          </a:p>
          <a:p>
            <a:pPr marL="0" indent="0">
              <a:buNone/>
            </a:pPr>
            <a:r>
              <a:rPr lang="en-US" sz="1400" dirty="0" err="1">
                <a:solidFill>
                  <a:schemeClr val="accent1">
                    <a:lumMod val="50000"/>
                  </a:schemeClr>
                </a:solidFill>
              </a:rPr>
              <a:t>applsnap.agent_sys_cpu_time_s</a:t>
            </a:r>
            <a:r>
              <a:rPr lang="en-US" sz="1400" dirty="0">
                <a:solidFill>
                  <a:schemeClr val="accent1">
                    <a:lumMod val="50000"/>
                  </a:schemeClr>
                </a:solidFill>
              </a:rPr>
              <a:t> as </a:t>
            </a:r>
            <a:r>
              <a:rPr lang="en-US" sz="1400" dirty="0" err="1">
                <a:solidFill>
                  <a:schemeClr val="accent1">
                    <a:lumMod val="50000"/>
                  </a:schemeClr>
                </a:solidFill>
              </a:rPr>
              <a:t>syscpu</a:t>
            </a:r>
            <a:r>
              <a:rPr lang="en-US" sz="1400" dirty="0">
                <a:solidFill>
                  <a:schemeClr val="accent1">
                    <a:lumMod val="50000"/>
                  </a:schemeClr>
                </a:solidFill>
              </a:rPr>
              <a:t>, </a:t>
            </a:r>
            <a:r>
              <a:rPr lang="en-US" sz="1400" dirty="0" err="1">
                <a:solidFill>
                  <a:schemeClr val="accent1">
                    <a:lumMod val="50000"/>
                  </a:schemeClr>
                </a:solidFill>
              </a:rPr>
              <a:t>applsnap.locks_waiting</a:t>
            </a:r>
            <a:r>
              <a:rPr lang="en-US" sz="1400" dirty="0">
                <a:solidFill>
                  <a:schemeClr val="accent1">
                    <a:lumMod val="50000"/>
                  </a:schemeClr>
                </a:solidFill>
              </a:rPr>
              <a:t> as </a:t>
            </a:r>
            <a:r>
              <a:rPr lang="en-US" sz="1400" dirty="0" err="1">
                <a:solidFill>
                  <a:schemeClr val="accent1">
                    <a:lumMod val="50000"/>
                  </a:schemeClr>
                </a:solidFill>
              </a:rPr>
              <a:t>lkwait</a:t>
            </a:r>
            <a:r>
              <a:rPr lang="en-US" sz="1400" dirty="0">
                <a:solidFill>
                  <a:schemeClr val="accent1">
                    <a:lumMod val="50000"/>
                  </a:schemeClr>
                </a:solidFill>
              </a:rPr>
              <a:t>,</a:t>
            </a:r>
          </a:p>
          <a:p>
            <a:pPr marL="0" indent="0">
              <a:buNone/>
            </a:pPr>
            <a:r>
              <a:rPr lang="en-US" sz="1400" dirty="0">
                <a:solidFill>
                  <a:schemeClr val="accent1">
                    <a:lumMod val="50000"/>
                  </a:schemeClr>
                </a:solidFill>
              </a:rPr>
              <a:t> SUBSTR(APPL_STATUS,1,10) AS APPL_STATUS, SUBSTR(</a:t>
            </a:r>
            <a:r>
              <a:rPr lang="en-US" sz="1400" dirty="0" err="1">
                <a:solidFill>
                  <a:schemeClr val="accent1">
                    <a:lumMod val="50000"/>
                  </a:schemeClr>
                </a:solidFill>
              </a:rPr>
              <a:t>stmt_snap.STMT_TEXT</a:t>
            </a:r>
            <a:r>
              <a:rPr lang="en-US" sz="1400" dirty="0">
                <a:solidFill>
                  <a:schemeClr val="accent1">
                    <a:lumMod val="50000"/>
                  </a:schemeClr>
                </a:solidFill>
              </a:rPr>
              <a:t>, 1, 999) AS STMT_TEXT</a:t>
            </a:r>
          </a:p>
          <a:p>
            <a:pPr marL="0" indent="0">
              <a:buNone/>
            </a:pPr>
            <a:r>
              <a:rPr lang="en-US" sz="1400" dirty="0" smtClean="0">
                <a:solidFill>
                  <a:schemeClr val="accent1">
                    <a:lumMod val="50000"/>
                  </a:schemeClr>
                </a:solidFill>
              </a:rPr>
              <a:t>FROM TABLE</a:t>
            </a:r>
            <a:r>
              <a:rPr lang="en-US" sz="1400" dirty="0">
                <a:solidFill>
                  <a:schemeClr val="accent1">
                    <a:lumMod val="50000"/>
                  </a:schemeClr>
                </a:solidFill>
              </a:rPr>
              <a:t>( </a:t>
            </a:r>
            <a:r>
              <a:rPr lang="en-US" sz="1400" dirty="0" err="1" smtClean="0">
                <a:solidFill>
                  <a:schemeClr val="accent1">
                    <a:lumMod val="50000"/>
                  </a:schemeClr>
                </a:solidFill>
              </a:rPr>
              <a:t>sysproc.snap_get_appl</a:t>
            </a:r>
            <a:r>
              <a:rPr lang="en-US" sz="1400" dirty="0" smtClean="0">
                <a:solidFill>
                  <a:schemeClr val="accent1">
                    <a:lumMod val="50000"/>
                  </a:schemeClr>
                </a:solidFill>
              </a:rPr>
              <a:t>('',-</a:t>
            </a:r>
            <a:r>
              <a:rPr lang="en-US" sz="1400" dirty="0">
                <a:solidFill>
                  <a:schemeClr val="accent1">
                    <a:lumMod val="50000"/>
                  </a:schemeClr>
                </a:solidFill>
              </a:rPr>
              <a:t>1)) AS </a:t>
            </a:r>
            <a:r>
              <a:rPr lang="en-US" sz="1400" dirty="0" err="1">
                <a:solidFill>
                  <a:schemeClr val="accent1">
                    <a:lumMod val="50000"/>
                  </a:schemeClr>
                </a:solidFill>
              </a:rPr>
              <a:t>applsnap</a:t>
            </a:r>
            <a:r>
              <a:rPr lang="en-US" sz="1400" dirty="0">
                <a:solidFill>
                  <a:schemeClr val="accent1">
                    <a:lumMod val="50000"/>
                  </a:schemeClr>
                </a:solidFill>
              </a:rPr>
              <a:t>,</a:t>
            </a:r>
          </a:p>
          <a:p>
            <a:pPr marL="0" indent="0">
              <a:buNone/>
            </a:pPr>
            <a:r>
              <a:rPr lang="en-US" sz="1400" dirty="0">
                <a:solidFill>
                  <a:schemeClr val="accent1">
                    <a:lumMod val="50000"/>
                  </a:schemeClr>
                </a:solidFill>
              </a:rPr>
              <a:t>TABLE( </a:t>
            </a:r>
            <a:r>
              <a:rPr lang="en-US" sz="1400" dirty="0" err="1" smtClean="0">
                <a:solidFill>
                  <a:schemeClr val="accent1">
                    <a:lumMod val="50000"/>
                  </a:schemeClr>
                </a:solidFill>
              </a:rPr>
              <a:t>sysproc.snap_get_appl_info</a:t>
            </a:r>
            <a:r>
              <a:rPr lang="en-US" sz="1400" dirty="0" smtClean="0">
                <a:solidFill>
                  <a:schemeClr val="accent1">
                    <a:lumMod val="50000"/>
                  </a:schemeClr>
                </a:solidFill>
              </a:rPr>
              <a:t>('',-</a:t>
            </a:r>
            <a:r>
              <a:rPr lang="en-US" sz="1400" dirty="0">
                <a:solidFill>
                  <a:schemeClr val="accent1">
                    <a:lumMod val="50000"/>
                  </a:schemeClr>
                </a:solidFill>
              </a:rPr>
              <a:t>1)) as </a:t>
            </a:r>
            <a:r>
              <a:rPr lang="en-US" sz="1400" dirty="0" err="1">
                <a:solidFill>
                  <a:schemeClr val="accent1">
                    <a:lumMod val="50000"/>
                  </a:schemeClr>
                </a:solidFill>
              </a:rPr>
              <a:t>applinfo</a:t>
            </a:r>
            <a:r>
              <a:rPr lang="en-US" sz="1400" dirty="0">
                <a:solidFill>
                  <a:schemeClr val="accent1">
                    <a:lumMod val="50000"/>
                  </a:schemeClr>
                </a:solidFill>
              </a:rPr>
              <a:t>,</a:t>
            </a:r>
          </a:p>
          <a:p>
            <a:pPr marL="0" indent="0">
              <a:buNone/>
            </a:pPr>
            <a:r>
              <a:rPr lang="en-US" sz="1400" dirty="0">
                <a:solidFill>
                  <a:schemeClr val="accent1">
                    <a:lumMod val="50000"/>
                  </a:schemeClr>
                </a:solidFill>
              </a:rPr>
              <a:t>TABLE (</a:t>
            </a:r>
            <a:r>
              <a:rPr lang="en-US" sz="1400" dirty="0" err="1">
                <a:solidFill>
                  <a:schemeClr val="accent1">
                    <a:lumMod val="50000"/>
                  </a:schemeClr>
                </a:solidFill>
              </a:rPr>
              <a:t>sysproc.snap_get_stmt</a:t>
            </a:r>
            <a:r>
              <a:rPr lang="en-US" sz="1400" dirty="0">
                <a:solidFill>
                  <a:schemeClr val="accent1">
                    <a:lumMod val="50000"/>
                  </a:schemeClr>
                </a:solidFill>
              </a:rPr>
              <a:t>('',-1)) as </a:t>
            </a:r>
            <a:r>
              <a:rPr lang="en-US" sz="1400" dirty="0" err="1">
                <a:solidFill>
                  <a:schemeClr val="accent1">
                    <a:lumMod val="50000"/>
                  </a:schemeClr>
                </a:solidFill>
              </a:rPr>
              <a:t>stmt_snap</a:t>
            </a:r>
            <a:endParaRPr lang="en-US" sz="1400" dirty="0">
              <a:solidFill>
                <a:schemeClr val="accent1">
                  <a:lumMod val="50000"/>
                </a:schemeClr>
              </a:solidFill>
            </a:endParaRPr>
          </a:p>
          <a:p>
            <a:pPr marL="0" indent="0">
              <a:buNone/>
            </a:pPr>
            <a:r>
              <a:rPr lang="en-US" sz="1400" dirty="0">
                <a:solidFill>
                  <a:schemeClr val="accent1">
                    <a:lumMod val="50000"/>
                  </a:schemeClr>
                </a:solidFill>
              </a:rPr>
              <a:t> WHERE </a:t>
            </a:r>
            <a:r>
              <a:rPr lang="en-US" sz="1400" dirty="0" err="1">
                <a:solidFill>
                  <a:schemeClr val="accent1">
                    <a:lumMod val="50000"/>
                  </a:schemeClr>
                </a:solidFill>
              </a:rPr>
              <a:t>applinfo.agent_id</a:t>
            </a:r>
            <a:r>
              <a:rPr lang="en-US" sz="1400" dirty="0">
                <a:solidFill>
                  <a:schemeClr val="accent1">
                    <a:lumMod val="50000"/>
                  </a:schemeClr>
                </a:solidFill>
              </a:rPr>
              <a:t> = </a:t>
            </a:r>
            <a:r>
              <a:rPr lang="en-US" sz="1400" dirty="0" err="1">
                <a:solidFill>
                  <a:schemeClr val="accent1">
                    <a:lumMod val="50000"/>
                  </a:schemeClr>
                </a:solidFill>
              </a:rPr>
              <a:t>applsnap.agent_id</a:t>
            </a:r>
            <a:endParaRPr lang="en-US" sz="1400" dirty="0">
              <a:solidFill>
                <a:schemeClr val="accent1">
                  <a:lumMod val="50000"/>
                </a:schemeClr>
              </a:solidFill>
            </a:endParaRPr>
          </a:p>
          <a:p>
            <a:pPr marL="0" indent="0">
              <a:buNone/>
            </a:pPr>
            <a:r>
              <a:rPr lang="en-US" sz="1400" dirty="0">
                <a:solidFill>
                  <a:schemeClr val="accent1">
                    <a:lumMod val="50000"/>
                  </a:schemeClr>
                </a:solidFill>
              </a:rPr>
              <a:t>and </a:t>
            </a:r>
            <a:r>
              <a:rPr lang="en-US" sz="1400" dirty="0" err="1">
                <a:solidFill>
                  <a:schemeClr val="accent1">
                    <a:lumMod val="50000"/>
                  </a:schemeClr>
                </a:solidFill>
              </a:rPr>
              <a:t>applinfo.agent_id</a:t>
            </a:r>
            <a:r>
              <a:rPr lang="en-US" sz="1400" dirty="0">
                <a:solidFill>
                  <a:schemeClr val="accent1">
                    <a:lumMod val="50000"/>
                  </a:schemeClr>
                </a:solidFill>
              </a:rPr>
              <a:t> = </a:t>
            </a:r>
            <a:r>
              <a:rPr lang="en-US" sz="1400" dirty="0" err="1">
                <a:solidFill>
                  <a:schemeClr val="accent1">
                    <a:lumMod val="50000"/>
                  </a:schemeClr>
                </a:solidFill>
              </a:rPr>
              <a:t>stmt_snap.agent_id</a:t>
            </a:r>
            <a:endParaRPr lang="en-US" sz="1400" dirty="0">
              <a:solidFill>
                <a:schemeClr val="accent1">
                  <a:lumMod val="50000"/>
                </a:schemeClr>
              </a:solidFill>
            </a:endParaRPr>
          </a:p>
          <a:p>
            <a:pPr marL="0" indent="0">
              <a:buNone/>
            </a:pPr>
            <a:r>
              <a:rPr lang="en-US" sz="1400" dirty="0">
                <a:solidFill>
                  <a:schemeClr val="accent1">
                    <a:lumMod val="50000"/>
                  </a:schemeClr>
                </a:solidFill>
              </a:rPr>
              <a:t>and </a:t>
            </a:r>
            <a:r>
              <a:rPr lang="en-US" sz="1400" dirty="0" err="1">
                <a:solidFill>
                  <a:schemeClr val="accent1">
                    <a:lumMod val="50000"/>
                  </a:schemeClr>
                </a:solidFill>
              </a:rPr>
              <a:t>appl_status</a:t>
            </a:r>
            <a:r>
              <a:rPr lang="en-US" sz="1400" dirty="0">
                <a:solidFill>
                  <a:schemeClr val="accent1">
                    <a:lumMod val="50000"/>
                  </a:schemeClr>
                </a:solidFill>
              </a:rPr>
              <a:t> in ('UOWEXEC','LOCKWAIT')</a:t>
            </a:r>
          </a:p>
          <a:p>
            <a:pPr marL="0" indent="0">
              <a:buNone/>
            </a:pPr>
            <a:r>
              <a:rPr lang="en-US" sz="1400" dirty="0">
                <a:solidFill>
                  <a:schemeClr val="accent1">
                    <a:lumMod val="50000"/>
                  </a:schemeClr>
                </a:solidFill>
              </a:rPr>
              <a:t> ORDER BY </a:t>
            </a:r>
            <a:r>
              <a:rPr lang="en-US" sz="1400" dirty="0" err="1">
                <a:solidFill>
                  <a:schemeClr val="accent1">
                    <a:lumMod val="50000"/>
                  </a:schemeClr>
                </a:solidFill>
              </a:rPr>
              <a:t>appl_status</a:t>
            </a:r>
            <a:r>
              <a:rPr lang="en-US" sz="1400" dirty="0">
                <a:solidFill>
                  <a:schemeClr val="accent1">
                    <a:lumMod val="50000"/>
                  </a:schemeClr>
                </a:solidFill>
              </a:rPr>
              <a:t>";</a:t>
            </a:r>
          </a:p>
          <a:p>
            <a:pPr marL="0" indent="0">
              <a:buNone/>
            </a:pPr>
            <a:r>
              <a:rPr lang="en-US" sz="1600" dirty="0">
                <a:solidFill>
                  <a:schemeClr val="accent1">
                    <a:lumMod val="50000"/>
                  </a:schemeClr>
                </a:solidFill>
              </a:rPr>
              <a:t>db2 connect reset;</a:t>
            </a:r>
          </a:p>
        </p:txBody>
      </p:sp>
      <p:sp>
        <p:nvSpPr>
          <p:cNvPr id="4" name="Slide Number Placeholder 3"/>
          <p:cNvSpPr>
            <a:spLocks noGrp="1"/>
          </p:cNvSpPr>
          <p:nvPr>
            <p:ph type="sldNum" sz="quarter" idx="4"/>
          </p:nvPr>
        </p:nvSpPr>
        <p:spPr/>
        <p:txBody>
          <a:bodyPr/>
          <a:lstStyle/>
          <a:p>
            <a:fld id="{6C10C4C6-7284-4C2B-B661-EA1A2009BC76}" type="slidenum">
              <a:rPr lang="en-US" smtClean="0"/>
              <a:pPr/>
              <a:t>23</a:t>
            </a:fld>
            <a:endParaRPr lang="en-US" dirty="0"/>
          </a:p>
        </p:txBody>
      </p:sp>
      <p:sp>
        <p:nvSpPr>
          <p:cNvPr id="5" name="TextBox 4"/>
          <p:cNvSpPr txBox="1"/>
          <p:nvPr/>
        </p:nvSpPr>
        <p:spPr>
          <a:xfrm>
            <a:off x="5029200" y="4419600"/>
            <a:ext cx="3962400" cy="1569660"/>
          </a:xfrm>
          <a:prstGeom prst="rect">
            <a:avLst/>
          </a:prstGeom>
          <a:noFill/>
          <a:ln>
            <a:solidFill>
              <a:srgbClr val="0070C0"/>
            </a:solidFill>
          </a:ln>
        </p:spPr>
        <p:txBody>
          <a:bodyPr wrap="square" rtlCol="0">
            <a:spAutoFit/>
          </a:bodyPr>
          <a:lstStyle/>
          <a:p>
            <a:pPr algn="l"/>
            <a:r>
              <a:rPr lang="en-US" dirty="0" smtClean="0">
                <a:solidFill>
                  <a:srgbClr val="FF0000"/>
                </a:solidFill>
              </a:rPr>
              <a:t>NOTE:</a:t>
            </a:r>
            <a:r>
              <a:rPr lang="en-US" dirty="0" smtClean="0"/>
              <a:t> </a:t>
            </a:r>
            <a:r>
              <a:rPr lang="en-US" dirty="0" smtClean="0">
                <a:solidFill>
                  <a:srgbClr val="004C93"/>
                </a:solidFill>
              </a:rPr>
              <a:t>Replace with </a:t>
            </a:r>
            <a:r>
              <a:rPr lang="en-US" dirty="0" smtClean="0">
                <a:solidFill>
                  <a:srgbClr val="00B050"/>
                </a:solidFill>
              </a:rPr>
              <a:t>MON_CURRENT_SQL</a:t>
            </a:r>
            <a:r>
              <a:rPr lang="en-US" dirty="0" smtClean="0"/>
              <a:t> and </a:t>
            </a:r>
            <a:r>
              <a:rPr lang="en-US" dirty="0" smtClean="0">
                <a:solidFill>
                  <a:srgbClr val="00B050"/>
                </a:solidFill>
              </a:rPr>
              <a:t>MON_CURRENT_UOW</a:t>
            </a:r>
            <a:r>
              <a:rPr lang="en-US" dirty="0" smtClean="0"/>
              <a:t> Administrative views</a:t>
            </a:r>
            <a:endParaRPr lang="en-US" dirty="0"/>
          </a:p>
        </p:txBody>
      </p:sp>
    </p:spTree>
    <p:extLst>
      <p:ext uri="{BB962C8B-B14F-4D97-AF65-F5344CB8AC3E}">
        <p14:creationId xmlns:p14="http://schemas.microsoft.com/office/powerpoint/2010/main" val="39926887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p:txBody>
          <a:bodyPr/>
          <a:lstStyle/>
          <a:p>
            <a:pPr algn="ctr"/>
            <a:r>
              <a:rPr lang="en-US"/>
              <a:t>Resolving Lock Contention with db2pd</a:t>
            </a:r>
          </a:p>
        </p:txBody>
      </p:sp>
      <p:sp>
        <p:nvSpPr>
          <p:cNvPr id="259075" name="Rectangle 3"/>
          <p:cNvSpPr>
            <a:spLocks noGrp="1" noChangeArrowheads="1"/>
          </p:cNvSpPr>
          <p:nvPr>
            <p:ph type="body" idx="1"/>
          </p:nvPr>
        </p:nvSpPr>
        <p:spPr/>
        <p:txBody>
          <a:bodyPr/>
          <a:lstStyle/>
          <a:p>
            <a:pPr>
              <a:buFontTx/>
              <a:buNone/>
            </a:pPr>
            <a:r>
              <a:rPr lang="en-US" dirty="0" smtClean="0"/>
              <a:t>Database Partition 0 -- Database SAMPLE -- Active -- Up 0 days 16:39:33</a:t>
            </a:r>
          </a:p>
          <a:p>
            <a:pPr>
              <a:buFontTx/>
              <a:buNone/>
            </a:pPr>
            <a:r>
              <a:rPr lang="en-US" dirty="0" smtClean="0"/>
              <a:t>db2pd </a:t>
            </a:r>
            <a:r>
              <a:rPr lang="en-US" dirty="0"/>
              <a:t>–</a:t>
            </a:r>
            <a:r>
              <a:rPr lang="en-US" dirty="0" err="1"/>
              <a:t>db</a:t>
            </a:r>
            <a:r>
              <a:rPr lang="en-US" dirty="0"/>
              <a:t> </a:t>
            </a:r>
            <a:r>
              <a:rPr lang="en-US" dirty="0" smtClean="0"/>
              <a:t>SAMPLE </a:t>
            </a:r>
            <a:r>
              <a:rPr lang="en-US" dirty="0"/>
              <a:t>–locks –file /</a:t>
            </a:r>
            <a:r>
              <a:rPr lang="en-US" dirty="0" err="1"/>
              <a:t>tmp</a:t>
            </a:r>
            <a:r>
              <a:rPr lang="en-US" dirty="0"/>
              <a:t>/lockc.txt</a:t>
            </a:r>
          </a:p>
          <a:p>
            <a:pPr>
              <a:buFontTx/>
              <a:buNone/>
            </a:pPr>
            <a:r>
              <a:rPr lang="en-US" sz="1000" dirty="0"/>
              <a:t>Locks:</a:t>
            </a:r>
          </a:p>
          <a:p>
            <a:pPr>
              <a:buFontTx/>
              <a:buNone/>
            </a:pPr>
            <a:r>
              <a:rPr lang="en-US" sz="1000" dirty="0"/>
              <a:t>Address      </a:t>
            </a:r>
            <a:r>
              <a:rPr lang="en-US" sz="1000" dirty="0" err="1"/>
              <a:t>TranHdl</a:t>
            </a:r>
            <a:r>
              <a:rPr lang="en-US" sz="1000" dirty="0"/>
              <a:t> </a:t>
            </a:r>
            <a:r>
              <a:rPr lang="en-US" sz="1000" dirty="0" err="1"/>
              <a:t>Lockname</a:t>
            </a:r>
            <a:r>
              <a:rPr lang="en-US" sz="1000" dirty="0"/>
              <a:t>                                            Type                 Mode </a:t>
            </a:r>
            <a:r>
              <a:rPr lang="en-US" sz="1000" dirty="0" err="1"/>
              <a:t>Sts</a:t>
            </a:r>
            <a:r>
              <a:rPr lang="en-US" sz="1000" dirty="0"/>
              <a:t>   Owner </a:t>
            </a:r>
            <a:r>
              <a:rPr lang="en-US" sz="1000" dirty="0" err="1"/>
              <a:t>Dur</a:t>
            </a:r>
            <a:r>
              <a:rPr lang="en-US" sz="1000" dirty="0"/>
              <a:t> </a:t>
            </a:r>
            <a:r>
              <a:rPr lang="en-US" sz="1000" dirty="0" err="1"/>
              <a:t>HldCnt</a:t>
            </a:r>
            <a:r>
              <a:rPr lang="en-US" sz="1000" dirty="0"/>
              <a:t>         </a:t>
            </a:r>
            <a:r>
              <a:rPr lang="en-US" sz="1000" dirty="0" err="1"/>
              <a:t>Att</a:t>
            </a:r>
            <a:r>
              <a:rPr lang="en-US" sz="1000" dirty="0"/>
              <a:t>          </a:t>
            </a:r>
            <a:r>
              <a:rPr lang="en-US" sz="1000" dirty="0" err="1"/>
              <a:t>ReleaseFlg</a:t>
            </a:r>
            <a:endParaRPr lang="en-US" sz="1000" dirty="0"/>
          </a:p>
          <a:p>
            <a:pPr>
              <a:buFontTx/>
              <a:buNone/>
            </a:pPr>
            <a:r>
              <a:rPr lang="en-US" sz="1000" dirty="0"/>
              <a:t>0x0459C510    2       53514C4332453036BD4A32C841      Internal P         .. S       G      2         1        0           0x0000           0x40000000 </a:t>
            </a:r>
          </a:p>
          <a:p>
            <a:pPr>
              <a:buFontTx/>
              <a:buNone/>
            </a:pPr>
            <a:r>
              <a:rPr lang="en-US" sz="1000" dirty="0"/>
              <a:t>0x0459CA10   3       53514C4332453036BD4A32C841      Internal P         .. S       G      3         1        0           0x0000           0x40000000 </a:t>
            </a:r>
          </a:p>
          <a:p>
            <a:pPr>
              <a:buFontTx/>
              <a:buNone/>
            </a:pPr>
            <a:r>
              <a:rPr lang="en-US" sz="1000" dirty="0"/>
              <a:t>0x0459CA60   3       010000000100000001007B0056         Internal V         . S       G      3          1        0          0x0000           0x40000000 </a:t>
            </a:r>
          </a:p>
          <a:p>
            <a:pPr>
              <a:buFontTx/>
              <a:buNone/>
            </a:pPr>
            <a:r>
              <a:rPr lang="en-US" sz="1000" dirty="0"/>
              <a:t>0x0459C9E8    3       53514C4445464C5428DD630641      Internal P          . S       G      3         1         0          0x0000           0x40000000 </a:t>
            </a:r>
          </a:p>
          <a:p>
            <a:pPr>
              <a:buFontTx/>
              <a:buNone/>
            </a:pPr>
            <a:r>
              <a:rPr lang="en-US" sz="1000" dirty="0"/>
              <a:t>0x0459EF90    2       02000300270000000000000052          Row                  . X       G     2         1         0          0x0008           0x40000002 </a:t>
            </a:r>
          </a:p>
          <a:p>
            <a:pPr>
              <a:buFontTx/>
              <a:buNone/>
            </a:pPr>
            <a:r>
              <a:rPr lang="en-US" sz="1000" dirty="0"/>
              <a:t>0x0459CAB0   3       02000300270000000000000052         Row                  .NS     W     2         1         0          0x0000            0x00000001 </a:t>
            </a:r>
          </a:p>
          <a:p>
            <a:pPr>
              <a:buFontTx/>
              <a:buNone/>
            </a:pPr>
            <a:r>
              <a:rPr lang="en-US" sz="1000" dirty="0"/>
              <a:t>0x0459C8F8    2       02000300000000000000000054         Table                 .IX       G     2         1         0          0x0000           0x40000002 </a:t>
            </a:r>
          </a:p>
          <a:p>
            <a:pPr>
              <a:buFontTx/>
              <a:buNone/>
            </a:pPr>
            <a:r>
              <a:rPr lang="en-US" sz="1000" dirty="0"/>
              <a:t>0x0459CA88    3       02000300000000000000000054        Table                  .IS        G    3         1         0          0x0000           0x00000001</a:t>
            </a:r>
            <a:r>
              <a:rPr lang="en-US" sz="1600" dirty="0"/>
              <a:t> </a:t>
            </a:r>
          </a:p>
          <a:p>
            <a:pPr>
              <a:buFontTx/>
              <a:buNone/>
            </a:pPr>
            <a:endParaRPr lang="en-US" sz="1600" dirty="0"/>
          </a:p>
        </p:txBody>
      </p:sp>
      <p:sp>
        <p:nvSpPr>
          <p:cNvPr id="259076" name="Text Box 4"/>
          <p:cNvSpPr txBox="1">
            <a:spLocks noChangeArrowheads="1"/>
          </p:cNvSpPr>
          <p:nvPr/>
        </p:nvSpPr>
        <p:spPr bwMode="auto">
          <a:xfrm>
            <a:off x="1981200" y="5554663"/>
            <a:ext cx="1219200" cy="290512"/>
          </a:xfrm>
          <a:prstGeom prst="rect">
            <a:avLst/>
          </a:prstGeom>
          <a:noFill/>
          <a:ln w="158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200"/>
              <a:t>Type of lock</a:t>
            </a:r>
          </a:p>
        </p:txBody>
      </p:sp>
      <p:sp>
        <p:nvSpPr>
          <p:cNvPr id="259077" name="Line 5"/>
          <p:cNvSpPr>
            <a:spLocks noChangeShapeType="1"/>
          </p:cNvSpPr>
          <p:nvPr/>
        </p:nvSpPr>
        <p:spPr bwMode="auto">
          <a:xfrm flipV="1">
            <a:off x="3048000" y="5029200"/>
            <a:ext cx="3810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9078" name="Text Box 6"/>
          <p:cNvSpPr txBox="1">
            <a:spLocks noChangeArrowheads="1"/>
          </p:cNvSpPr>
          <p:nvPr/>
        </p:nvSpPr>
        <p:spPr bwMode="auto">
          <a:xfrm>
            <a:off x="4097977" y="5760243"/>
            <a:ext cx="1219200" cy="290513"/>
          </a:xfrm>
          <a:prstGeom prst="rect">
            <a:avLst/>
          </a:prstGeom>
          <a:noFill/>
          <a:ln w="158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200"/>
              <a:t>Lock mode</a:t>
            </a:r>
          </a:p>
        </p:txBody>
      </p:sp>
      <p:sp>
        <p:nvSpPr>
          <p:cNvPr id="259079" name="Line 7"/>
          <p:cNvSpPr>
            <a:spLocks noChangeShapeType="1"/>
          </p:cNvSpPr>
          <p:nvPr/>
        </p:nvSpPr>
        <p:spPr bwMode="auto">
          <a:xfrm flipV="1">
            <a:off x="4800600" y="5085588"/>
            <a:ext cx="0" cy="7056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9080" name="Text Box 8"/>
          <p:cNvSpPr txBox="1">
            <a:spLocks noChangeArrowheads="1"/>
          </p:cNvSpPr>
          <p:nvPr/>
        </p:nvSpPr>
        <p:spPr bwMode="auto">
          <a:xfrm>
            <a:off x="152400" y="5562600"/>
            <a:ext cx="1219200" cy="655638"/>
          </a:xfrm>
          <a:prstGeom prst="rect">
            <a:avLst/>
          </a:prstGeom>
          <a:noFill/>
          <a:ln w="158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200"/>
              <a:t>TranHdl 2 has an X lock on this row</a:t>
            </a:r>
          </a:p>
        </p:txBody>
      </p:sp>
      <p:sp>
        <p:nvSpPr>
          <p:cNvPr id="259081" name="Line 9"/>
          <p:cNvSpPr>
            <a:spLocks noChangeShapeType="1"/>
          </p:cNvSpPr>
          <p:nvPr/>
        </p:nvSpPr>
        <p:spPr bwMode="auto">
          <a:xfrm flipV="1">
            <a:off x="381000" y="4419600"/>
            <a:ext cx="937161" cy="1135063"/>
          </a:xfrm>
          <a:prstGeom prst="line">
            <a:avLst/>
          </a:prstGeom>
          <a:noFill/>
          <a:ln w="158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9082" name="Text Box 10"/>
          <p:cNvSpPr txBox="1">
            <a:spLocks noChangeArrowheads="1"/>
          </p:cNvSpPr>
          <p:nvPr/>
        </p:nvSpPr>
        <p:spPr bwMode="auto">
          <a:xfrm>
            <a:off x="5791200" y="5486400"/>
            <a:ext cx="1219200" cy="838200"/>
          </a:xfrm>
          <a:prstGeom prst="rect">
            <a:avLst/>
          </a:prstGeom>
          <a:noFill/>
          <a:ln w="158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200"/>
              <a:t>TranHdl 3 is waiting on a lock held by TranHdl 2</a:t>
            </a:r>
          </a:p>
        </p:txBody>
      </p:sp>
      <p:sp>
        <p:nvSpPr>
          <p:cNvPr id="259083" name="Line 11"/>
          <p:cNvSpPr>
            <a:spLocks noChangeShapeType="1"/>
          </p:cNvSpPr>
          <p:nvPr/>
        </p:nvSpPr>
        <p:spPr bwMode="auto">
          <a:xfrm flipH="1" flipV="1">
            <a:off x="5105400" y="4628388"/>
            <a:ext cx="1143000" cy="914400"/>
          </a:xfrm>
          <a:prstGeom prst="line">
            <a:avLst/>
          </a:prstGeom>
          <a:noFill/>
          <a:ln w="158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9084" name="AutoShape 12"/>
          <p:cNvSpPr>
            <a:spLocks noChangeArrowheads="1"/>
          </p:cNvSpPr>
          <p:nvPr/>
        </p:nvSpPr>
        <p:spPr bwMode="auto">
          <a:xfrm>
            <a:off x="1325583" y="5616575"/>
            <a:ext cx="533400" cy="457200"/>
          </a:xfrm>
          <a:prstGeom prst="irregularSeal1">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2762950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lstStyle/>
          <a:p>
            <a:pPr algn="ctr"/>
            <a:r>
              <a:rPr lang="en-US"/>
              <a:t>-locks showlocks option</a:t>
            </a:r>
          </a:p>
        </p:txBody>
      </p:sp>
      <p:sp>
        <p:nvSpPr>
          <p:cNvPr id="261123" name="Rectangle 3"/>
          <p:cNvSpPr>
            <a:spLocks noGrp="1" noChangeArrowheads="1"/>
          </p:cNvSpPr>
          <p:nvPr>
            <p:ph type="body" idx="1"/>
          </p:nvPr>
        </p:nvSpPr>
        <p:spPr/>
        <p:txBody>
          <a:bodyPr/>
          <a:lstStyle/>
          <a:p>
            <a:pPr>
              <a:lnSpc>
                <a:spcPct val="80000"/>
              </a:lnSpc>
              <a:buFontTx/>
              <a:buNone/>
            </a:pPr>
            <a:r>
              <a:rPr lang="en-US" sz="1500" dirty="0"/>
              <a:t>Locks:</a:t>
            </a:r>
          </a:p>
          <a:p>
            <a:pPr>
              <a:lnSpc>
                <a:spcPct val="80000"/>
              </a:lnSpc>
              <a:buFontTx/>
              <a:buNone/>
            </a:pPr>
            <a:r>
              <a:rPr lang="en-US" sz="1500" dirty="0"/>
              <a:t>Address    </a:t>
            </a:r>
            <a:r>
              <a:rPr lang="en-US" sz="1500" dirty="0" err="1"/>
              <a:t>TranHdl</a:t>
            </a:r>
            <a:r>
              <a:rPr lang="en-US" sz="1500" dirty="0"/>
              <a:t> </a:t>
            </a:r>
            <a:r>
              <a:rPr lang="en-US" sz="1500" dirty="0" err="1"/>
              <a:t>Lockname</a:t>
            </a:r>
            <a:r>
              <a:rPr lang="en-US" sz="1500" dirty="0"/>
              <a:t>                   Type       Mode </a:t>
            </a:r>
            <a:r>
              <a:rPr lang="en-US" sz="1500" dirty="0" err="1"/>
              <a:t>Sts</a:t>
            </a:r>
            <a:r>
              <a:rPr lang="en-US" sz="1500" dirty="0"/>
              <a:t> Owner      </a:t>
            </a:r>
            <a:r>
              <a:rPr lang="en-US" sz="1500" dirty="0" err="1"/>
              <a:t>Dur</a:t>
            </a:r>
            <a:r>
              <a:rPr lang="en-US" sz="1500" dirty="0"/>
              <a:t> </a:t>
            </a:r>
            <a:r>
              <a:rPr lang="en-US" sz="1500" dirty="0" err="1"/>
              <a:t>HldCnt</a:t>
            </a:r>
            <a:r>
              <a:rPr lang="en-US" sz="1500" dirty="0"/>
              <a:t> </a:t>
            </a:r>
            <a:r>
              <a:rPr lang="en-US" sz="1500" dirty="0" err="1"/>
              <a:t>Att</a:t>
            </a:r>
            <a:r>
              <a:rPr lang="en-US" sz="1500" dirty="0"/>
              <a:t>    </a:t>
            </a:r>
            <a:r>
              <a:rPr lang="en-US" sz="1500" dirty="0" err="1"/>
              <a:t>ReleaseFlg</a:t>
            </a:r>
            <a:endParaRPr lang="en-US" sz="1500" dirty="0"/>
          </a:p>
          <a:p>
            <a:pPr>
              <a:lnSpc>
                <a:spcPct val="80000"/>
              </a:lnSpc>
              <a:buFontTx/>
              <a:buNone/>
            </a:pPr>
            <a:r>
              <a:rPr lang="en-US" sz="1500" dirty="0"/>
              <a:t>0x0459C510 2       53514C4332453036BD4A32C841 Internal P ..S  G   2          1   0      0x0000 0x40000000 	</a:t>
            </a:r>
            <a:r>
              <a:rPr lang="en-US" sz="1500" dirty="0" err="1"/>
              <a:t>Pkg</a:t>
            </a:r>
            <a:r>
              <a:rPr lang="en-US" sz="1500" dirty="0"/>
              <a:t> </a:t>
            </a:r>
            <a:r>
              <a:rPr lang="en-US" sz="1500" dirty="0" err="1"/>
              <a:t>UniqueID</a:t>
            </a:r>
            <a:r>
              <a:rPr lang="en-US" sz="1500" dirty="0"/>
              <a:t> 434c5153  36304532 Name c8324abd Loading = 0</a:t>
            </a:r>
          </a:p>
          <a:p>
            <a:pPr>
              <a:lnSpc>
                <a:spcPct val="80000"/>
              </a:lnSpc>
              <a:buFontTx/>
              <a:buNone/>
            </a:pPr>
            <a:r>
              <a:rPr lang="en-US" sz="1500" dirty="0"/>
              <a:t>0x0459CA10 3       53514C4332453036BD4A32C841 Internal P ..S  G   3          1   0      0x0000 0x40000000 	</a:t>
            </a:r>
            <a:r>
              <a:rPr lang="en-US" sz="1500" dirty="0" err="1"/>
              <a:t>Pkg</a:t>
            </a:r>
            <a:r>
              <a:rPr lang="en-US" sz="1500" dirty="0"/>
              <a:t> </a:t>
            </a:r>
            <a:r>
              <a:rPr lang="en-US" sz="1500" dirty="0" err="1"/>
              <a:t>UniqueID</a:t>
            </a:r>
            <a:r>
              <a:rPr lang="en-US" sz="1500" dirty="0"/>
              <a:t> 434c5153  36304532 Name c8324abd Loading = 0</a:t>
            </a:r>
          </a:p>
          <a:p>
            <a:pPr>
              <a:lnSpc>
                <a:spcPct val="80000"/>
              </a:lnSpc>
              <a:buFontTx/>
              <a:buNone/>
            </a:pPr>
            <a:r>
              <a:rPr lang="en-US" sz="1500" dirty="0"/>
              <a:t>0x0459CA60 3       010000000100000001007B0056 Internal V ..S  G   3          1   0      0x0000 0x40000000 	Anchor 123 </a:t>
            </a:r>
            <a:r>
              <a:rPr lang="en-US" sz="1500" dirty="0" err="1"/>
              <a:t>Stmt</a:t>
            </a:r>
            <a:r>
              <a:rPr lang="en-US" sz="1500" dirty="0"/>
              <a:t> 1 </a:t>
            </a:r>
            <a:r>
              <a:rPr lang="en-US" sz="1500" dirty="0" err="1"/>
              <a:t>Env</a:t>
            </a:r>
            <a:r>
              <a:rPr lang="en-US" sz="1500" dirty="0"/>
              <a:t> 1 </a:t>
            </a:r>
            <a:r>
              <a:rPr lang="en-US" sz="1500" dirty="0" err="1"/>
              <a:t>Var</a:t>
            </a:r>
            <a:r>
              <a:rPr lang="en-US" sz="1500" dirty="0"/>
              <a:t> 1 Loading 0</a:t>
            </a:r>
          </a:p>
          <a:p>
            <a:pPr>
              <a:lnSpc>
                <a:spcPct val="80000"/>
              </a:lnSpc>
              <a:buFontTx/>
              <a:buNone/>
            </a:pPr>
            <a:r>
              <a:rPr lang="en-US" sz="1500" dirty="0"/>
              <a:t>0x0459C9E8 3       53514C4445464C5428DD630641 Internal P ..S  G   3          1   0      0x0000 0x40000000 	</a:t>
            </a:r>
            <a:r>
              <a:rPr lang="en-US" sz="1500" dirty="0" err="1"/>
              <a:t>Pkg</a:t>
            </a:r>
            <a:r>
              <a:rPr lang="en-US" sz="1500" dirty="0"/>
              <a:t> </a:t>
            </a:r>
            <a:r>
              <a:rPr lang="en-US" sz="1500" dirty="0" err="1"/>
              <a:t>UniqueID</a:t>
            </a:r>
            <a:r>
              <a:rPr lang="en-US" sz="1500" dirty="0"/>
              <a:t> 444c5153  544c4645 Name 0663dd28 Loading = 0</a:t>
            </a:r>
          </a:p>
          <a:p>
            <a:pPr>
              <a:lnSpc>
                <a:spcPct val="80000"/>
              </a:lnSpc>
              <a:buFontTx/>
              <a:buNone/>
            </a:pPr>
            <a:r>
              <a:rPr lang="en-US" sz="1500" dirty="0"/>
              <a:t>0x0459EF90</a:t>
            </a:r>
            <a:r>
              <a:rPr lang="en-US" sz="1500" b="1" dirty="0">
                <a:solidFill>
                  <a:srgbClr val="FF0000"/>
                </a:solidFill>
              </a:rPr>
              <a:t> 2       </a:t>
            </a:r>
            <a:r>
              <a:rPr lang="en-US" sz="1500" dirty="0"/>
              <a:t>02000300270000000000000052 Row        .</a:t>
            </a:r>
            <a:r>
              <a:rPr lang="en-US" sz="1500" b="1" dirty="0">
                <a:solidFill>
                  <a:srgbClr val="FF0000"/>
                </a:solidFill>
              </a:rPr>
              <a:t>.X  </a:t>
            </a:r>
            <a:r>
              <a:rPr lang="en-US" sz="1500" b="1" dirty="0">
                <a:solidFill>
                  <a:srgbClr val="0070C0"/>
                </a:solidFill>
              </a:rPr>
              <a:t>G   2          </a:t>
            </a:r>
            <a:r>
              <a:rPr lang="en-US" sz="1500" dirty="0"/>
              <a:t>1   0      0x0008 0x40000002 	</a:t>
            </a:r>
            <a:r>
              <a:rPr lang="en-US" sz="1500" dirty="0" err="1"/>
              <a:t>TbspaceID</a:t>
            </a:r>
            <a:r>
              <a:rPr lang="en-US" sz="1500" dirty="0"/>
              <a:t> 2 </a:t>
            </a:r>
            <a:r>
              <a:rPr lang="en-US" sz="1500" dirty="0" err="1"/>
              <a:t>TableID</a:t>
            </a:r>
            <a:r>
              <a:rPr lang="en-US" sz="1500" dirty="0"/>
              <a:t> 3 </a:t>
            </a:r>
            <a:r>
              <a:rPr lang="en-US" sz="1500" dirty="0" err="1"/>
              <a:t>RecordID</a:t>
            </a:r>
            <a:r>
              <a:rPr lang="en-US" sz="1500" dirty="0"/>
              <a:t> 0x27</a:t>
            </a:r>
          </a:p>
          <a:p>
            <a:pPr>
              <a:lnSpc>
                <a:spcPct val="80000"/>
              </a:lnSpc>
              <a:buFontTx/>
              <a:buNone/>
            </a:pPr>
            <a:r>
              <a:rPr lang="en-US" sz="1500" dirty="0"/>
              <a:t>0x0459CAB0</a:t>
            </a:r>
            <a:r>
              <a:rPr lang="en-US" sz="1500" b="1" dirty="0">
                <a:solidFill>
                  <a:srgbClr val="00B050"/>
                </a:solidFill>
              </a:rPr>
              <a:t> 3       </a:t>
            </a:r>
            <a:r>
              <a:rPr lang="en-US" sz="1500" dirty="0"/>
              <a:t>02000300270000000000000052 Row        </a:t>
            </a:r>
            <a:r>
              <a:rPr lang="en-US" sz="1500" b="1" dirty="0">
                <a:solidFill>
                  <a:srgbClr val="00B050"/>
                </a:solidFill>
              </a:rPr>
              <a:t>.NS  W</a:t>
            </a:r>
            <a:r>
              <a:rPr lang="en-US" sz="1500" dirty="0"/>
              <a:t>   </a:t>
            </a:r>
            <a:r>
              <a:rPr lang="en-US" sz="1500" b="1" dirty="0">
                <a:solidFill>
                  <a:srgbClr val="00B050"/>
                </a:solidFill>
              </a:rPr>
              <a:t>2 </a:t>
            </a:r>
            <a:r>
              <a:rPr lang="en-US" sz="1500" dirty="0"/>
              <a:t>         1   0      0x0000 0x00000001 	</a:t>
            </a:r>
            <a:r>
              <a:rPr lang="en-US" sz="1500" dirty="0" err="1"/>
              <a:t>TbspaceID</a:t>
            </a:r>
            <a:r>
              <a:rPr lang="en-US" sz="1500" dirty="0"/>
              <a:t> 2 </a:t>
            </a:r>
            <a:r>
              <a:rPr lang="en-US" sz="1500" dirty="0" err="1"/>
              <a:t>TableID</a:t>
            </a:r>
            <a:r>
              <a:rPr lang="en-US" sz="1500" dirty="0"/>
              <a:t> 3 </a:t>
            </a:r>
            <a:r>
              <a:rPr lang="en-US" sz="1500" dirty="0" err="1"/>
              <a:t>RecordID</a:t>
            </a:r>
            <a:r>
              <a:rPr lang="en-US" sz="1500" dirty="0"/>
              <a:t> 0x27</a:t>
            </a:r>
          </a:p>
          <a:p>
            <a:pPr>
              <a:lnSpc>
                <a:spcPct val="80000"/>
              </a:lnSpc>
              <a:buFontTx/>
              <a:buNone/>
            </a:pPr>
            <a:r>
              <a:rPr lang="en-US" sz="1500" dirty="0"/>
              <a:t>0x0459C8F8 2       02000300000000000000000054 Table      .IX  G   2          1   0      0x0000 0x40000002 	</a:t>
            </a:r>
            <a:r>
              <a:rPr lang="en-US" sz="1500" dirty="0" err="1"/>
              <a:t>TbspaceID</a:t>
            </a:r>
            <a:r>
              <a:rPr lang="en-US" sz="1500" dirty="0"/>
              <a:t> 2 </a:t>
            </a:r>
            <a:r>
              <a:rPr lang="en-US" sz="1500" dirty="0" err="1"/>
              <a:t>TableID</a:t>
            </a:r>
            <a:r>
              <a:rPr lang="en-US" sz="1500" dirty="0"/>
              <a:t> 3</a:t>
            </a:r>
          </a:p>
          <a:p>
            <a:pPr>
              <a:lnSpc>
                <a:spcPct val="80000"/>
              </a:lnSpc>
              <a:buFontTx/>
              <a:buNone/>
            </a:pPr>
            <a:r>
              <a:rPr lang="en-US" sz="1500" dirty="0"/>
              <a:t>0x0459CA88 3       02000300000000000000000054 Table      .IS  G   3          1   0      0x0000 0x00000001 	</a:t>
            </a:r>
            <a:r>
              <a:rPr lang="en-US" sz="1500" dirty="0" err="1"/>
              <a:t>TbspaceID</a:t>
            </a:r>
            <a:r>
              <a:rPr lang="en-US" sz="1500" dirty="0"/>
              <a:t> 2 </a:t>
            </a:r>
            <a:r>
              <a:rPr lang="en-US" sz="1500" dirty="0" err="1"/>
              <a:t>TableID</a:t>
            </a:r>
            <a:r>
              <a:rPr lang="en-US" sz="1500" dirty="0"/>
              <a:t> 3</a:t>
            </a:r>
          </a:p>
          <a:p>
            <a:pPr>
              <a:lnSpc>
                <a:spcPct val="80000"/>
              </a:lnSpc>
              <a:buFontTx/>
              <a:buNone/>
            </a:pPr>
            <a:endParaRPr lang="en-US" sz="700" dirty="0"/>
          </a:p>
        </p:txBody>
      </p:sp>
      <p:sp>
        <p:nvSpPr>
          <p:cNvPr id="261124" name="Oval 4"/>
          <p:cNvSpPr>
            <a:spLocks noChangeArrowheads="1"/>
          </p:cNvSpPr>
          <p:nvPr/>
        </p:nvSpPr>
        <p:spPr bwMode="auto">
          <a:xfrm>
            <a:off x="3733800" y="4038600"/>
            <a:ext cx="914400" cy="914400"/>
          </a:xfrm>
          <a:prstGeom prst="ellipse">
            <a:avLst/>
          </a:prstGeom>
          <a:solidFill>
            <a:schemeClr val="accent1">
              <a:alpha val="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1125" name="Oval 5"/>
          <p:cNvSpPr>
            <a:spLocks noChangeArrowheads="1"/>
          </p:cNvSpPr>
          <p:nvPr/>
        </p:nvSpPr>
        <p:spPr bwMode="auto">
          <a:xfrm>
            <a:off x="5029200" y="3886200"/>
            <a:ext cx="914400" cy="914400"/>
          </a:xfrm>
          <a:prstGeom prst="ellipse">
            <a:avLst/>
          </a:prstGeom>
          <a:solidFill>
            <a:schemeClr val="accent1">
              <a:alpha val="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61126" name="Picture 6" descr="MCj0215019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762000"/>
            <a:ext cx="160020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8925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SNAPLOCKWAIT Administrative View</a:t>
            </a:r>
            <a:endParaRPr lang="en-US" dirty="0"/>
          </a:p>
        </p:txBody>
      </p:sp>
      <p:sp>
        <p:nvSpPr>
          <p:cNvPr id="3" name="Content Placeholder 2"/>
          <p:cNvSpPr>
            <a:spLocks noGrp="1"/>
          </p:cNvSpPr>
          <p:nvPr>
            <p:ph idx="1"/>
          </p:nvPr>
        </p:nvSpPr>
        <p:spPr>
          <a:ln>
            <a:solidFill>
              <a:srgbClr val="0070C0"/>
            </a:solidFill>
          </a:ln>
        </p:spPr>
        <p:txBody>
          <a:bodyPr/>
          <a:lstStyle/>
          <a:p>
            <a:r>
              <a:rPr lang="en-US" dirty="0"/>
              <a:t>db2 connect to </a:t>
            </a:r>
            <a:r>
              <a:rPr lang="en-US" dirty="0" err="1"/>
              <a:t>dsdm</a:t>
            </a:r>
            <a:r>
              <a:rPr lang="en-US" dirty="0"/>
              <a:t>;</a:t>
            </a:r>
          </a:p>
          <a:p>
            <a:pPr marL="0" indent="0">
              <a:buNone/>
            </a:pPr>
            <a:r>
              <a:rPr lang="en-US" dirty="0"/>
              <a:t>db2 " select </a:t>
            </a:r>
            <a:r>
              <a:rPr lang="en-US" dirty="0" err="1"/>
              <a:t>agent_id</a:t>
            </a:r>
            <a:r>
              <a:rPr lang="en-US" dirty="0"/>
              <a:t>, </a:t>
            </a:r>
            <a:r>
              <a:rPr lang="en-US" dirty="0" err="1"/>
              <a:t>lock_mode</a:t>
            </a:r>
            <a:r>
              <a:rPr lang="en-US" dirty="0"/>
              <a:t>, </a:t>
            </a:r>
            <a:r>
              <a:rPr lang="en-US" dirty="0" err="1"/>
              <a:t>lock_object_type</a:t>
            </a:r>
            <a:r>
              <a:rPr lang="en-US" dirty="0"/>
              <a:t>, </a:t>
            </a:r>
            <a:r>
              <a:rPr lang="en-US" dirty="0" err="1"/>
              <a:t>agent_id_holding_lk</a:t>
            </a:r>
            <a:r>
              <a:rPr lang="en-US" dirty="0"/>
              <a:t>,</a:t>
            </a:r>
          </a:p>
          <a:p>
            <a:pPr marL="0" indent="0">
              <a:buNone/>
            </a:pPr>
            <a:r>
              <a:rPr lang="en-US" dirty="0" err="1"/>
              <a:t>lock_wait_Start_time</a:t>
            </a:r>
            <a:r>
              <a:rPr lang="en-US" dirty="0"/>
              <a:t>, </a:t>
            </a:r>
            <a:r>
              <a:rPr lang="en-US" dirty="0" err="1"/>
              <a:t>lock_mode_requested</a:t>
            </a:r>
            <a:r>
              <a:rPr lang="en-US" dirty="0"/>
              <a:t> from </a:t>
            </a:r>
            <a:r>
              <a:rPr lang="en-US" dirty="0" err="1"/>
              <a:t>sysibmadm.snaplockwait</a:t>
            </a:r>
            <a:r>
              <a:rPr lang="en-US" dirty="0"/>
              <a:t>";</a:t>
            </a:r>
          </a:p>
          <a:p>
            <a:r>
              <a:rPr lang="en-US" dirty="0"/>
              <a:t>db2 connect reset</a:t>
            </a:r>
            <a:r>
              <a:rPr lang="en-US" dirty="0" smtClean="0"/>
              <a:t>;</a:t>
            </a:r>
          </a:p>
          <a:p>
            <a:pPr marL="0" indent="0">
              <a:buNone/>
            </a:pPr>
            <a:r>
              <a:rPr lang="en-US" dirty="0" smtClean="0">
                <a:ln>
                  <a:solidFill>
                    <a:schemeClr val="accent4">
                      <a:lumMod val="95000"/>
                      <a:lumOff val="5000"/>
                    </a:schemeClr>
                  </a:solidFill>
                </a:ln>
                <a:solidFill>
                  <a:schemeClr val="accent1">
                    <a:lumMod val="75000"/>
                  </a:schemeClr>
                </a:solidFill>
              </a:rPr>
              <a:t>Replace with new </a:t>
            </a:r>
            <a:r>
              <a:rPr lang="en-US" b="1" dirty="0" smtClean="0">
                <a:ln>
                  <a:solidFill>
                    <a:schemeClr val="accent4">
                      <a:lumMod val="95000"/>
                      <a:lumOff val="5000"/>
                    </a:schemeClr>
                  </a:solidFill>
                </a:ln>
                <a:solidFill>
                  <a:srgbClr val="FF0000"/>
                </a:solidFill>
              </a:rPr>
              <a:t>MON_LOCKWAITS</a:t>
            </a:r>
            <a:r>
              <a:rPr lang="en-US" dirty="0" smtClean="0">
                <a:ln>
                  <a:solidFill>
                    <a:schemeClr val="accent4">
                      <a:lumMod val="95000"/>
                      <a:lumOff val="5000"/>
                    </a:schemeClr>
                  </a:solidFill>
                </a:ln>
              </a:rPr>
              <a:t> </a:t>
            </a:r>
            <a:r>
              <a:rPr lang="en-US" dirty="0" smtClean="0">
                <a:ln>
                  <a:solidFill>
                    <a:schemeClr val="accent4">
                      <a:lumMod val="95000"/>
                      <a:lumOff val="5000"/>
                    </a:schemeClr>
                  </a:solidFill>
                </a:ln>
                <a:solidFill>
                  <a:srgbClr val="004C93"/>
                </a:solidFill>
              </a:rPr>
              <a:t>administrative view which includes holders, waiters and holder </a:t>
            </a:r>
            <a:r>
              <a:rPr lang="en-US" b="1" dirty="0" smtClean="0">
                <a:ln>
                  <a:solidFill>
                    <a:schemeClr val="accent4">
                      <a:lumMod val="95000"/>
                      <a:lumOff val="5000"/>
                    </a:schemeClr>
                  </a:solidFill>
                </a:ln>
                <a:solidFill>
                  <a:srgbClr val="00B0F0"/>
                </a:solidFill>
              </a:rPr>
              <a:t>SQL</a:t>
            </a:r>
          </a:p>
        </p:txBody>
      </p:sp>
      <p:sp>
        <p:nvSpPr>
          <p:cNvPr id="4" name="Slide Number Placeholder 3"/>
          <p:cNvSpPr>
            <a:spLocks noGrp="1"/>
          </p:cNvSpPr>
          <p:nvPr>
            <p:ph type="sldNum" sz="quarter" idx="4"/>
          </p:nvPr>
        </p:nvSpPr>
        <p:spPr/>
        <p:txBody>
          <a:bodyPr/>
          <a:lstStyle/>
          <a:p>
            <a:fld id="{6C10C4C6-7284-4C2B-B661-EA1A2009BC76}" type="slidenum">
              <a:rPr lang="en-US" smtClean="0"/>
              <a:pPr/>
              <a:t>26</a:t>
            </a:fld>
            <a:endParaRPr lang="en-US" dirty="0"/>
          </a:p>
        </p:txBody>
      </p:sp>
    </p:spTree>
    <p:extLst>
      <p:ext uri="{BB962C8B-B14F-4D97-AF65-F5344CB8AC3E}">
        <p14:creationId xmlns:p14="http://schemas.microsoft.com/office/powerpoint/2010/main" val="8932561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382000" cy="609600"/>
          </a:xfrm>
        </p:spPr>
        <p:txBody>
          <a:bodyPr/>
          <a:lstStyle/>
          <a:p>
            <a:r>
              <a:rPr lang="en-US" dirty="0" smtClean="0"/>
              <a:t>MONREPORT.LOCKWAIT Stored Procedure</a:t>
            </a:r>
            <a:endParaRPr lang="en-US" dirty="0"/>
          </a:p>
        </p:txBody>
      </p:sp>
      <p:sp>
        <p:nvSpPr>
          <p:cNvPr id="3" name="Content Placeholder 2"/>
          <p:cNvSpPr>
            <a:spLocks noGrp="1"/>
          </p:cNvSpPr>
          <p:nvPr>
            <p:ph idx="1"/>
          </p:nvPr>
        </p:nvSpPr>
        <p:spPr>
          <a:xfrm>
            <a:off x="381000" y="1371600"/>
            <a:ext cx="8382000" cy="4038600"/>
          </a:xfrm>
        </p:spPr>
        <p:txBody>
          <a:bodyPr/>
          <a:lstStyle/>
          <a:p>
            <a:r>
              <a:rPr lang="en-US" dirty="0" smtClean="0"/>
              <a:t>Part of MONREPORT reporting module introduced in DB2 9.7 FP1</a:t>
            </a:r>
          </a:p>
          <a:p>
            <a:r>
              <a:rPr lang="en-US" dirty="0" smtClean="0"/>
              <a:t>“DB2 CALL MONREPORT.LOCKWAIT (</a:t>
            </a:r>
            <a:r>
              <a:rPr lang="en-US" i="1" dirty="0" err="1" smtClean="0"/>
              <a:t>monitoring_interval</a:t>
            </a:r>
            <a:r>
              <a:rPr lang="en-US" i="1" dirty="0" smtClean="0"/>
              <a:t>, </a:t>
            </a:r>
            <a:r>
              <a:rPr lang="en-US" i="1" dirty="0" err="1" smtClean="0"/>
              <a:t>application_handle</a:t>
            </a:r>
            <a:r>
              <a:rPr lang="en-US" dirty="0" smtClean="0"/>
              <a:t>”</a:t>
            </a:r>
          </a:p>
          <a:p>
            <a:pPr lvl="1"/>
            <a:r>
              <a:rPr lang="en-US" dirty="0" smtClean="0"/>
              <a:t>Default reports on 10 second interval</a:t>
            </a:r>
          </a:p>
          <a:p>
            <a:pPr lvl="1"/>
            <a:r>
              <a:rPr lang="en-US" dirty="0" smtClean="0"/>
              <a:t>Reports on current lock wait events, holders, waiters and characteristic of locks held</a:t>
            </a:r>
          </a:p>
          <a:p>
            <a:pPr lvl="1"/>
            <a:r>
              <a:rPr lang="en-US" dirty="0" smtClean="0"/>
              <a:t>No historic data -- use new LOCK event monitor for details</a:t>
            </a:r>
          </a:p>
          <a:p>
            <a:pPr marL="400050"/>
            <a:r>
              <a:rPr lang="en-US" dirty="0" smtClean="0"/>
              <a:t>Output similar to lock snapshot except lock holder and lock waiter SQL is provided</a:t>
            </a:r>
          </a:p>
          <a:p>
            <a:pPr marL="0" indent="0">
              <a:buNone/>
            </a:pPr>
            <a:endParaRPr lang="en-US" dirty="0" smtClean="0"/>
          </a:p>
        </p:txBody>
      </p:sp>
      <p:sp>
        <p:nvSpPr>
          <p:cNvPr id="4" name="Slide Number Placeholder 3"/>
          <p:cNvSpPr>
            <a:spLocks noGrp="1"/>
          </p:cNvSpPr>
          <p:nvPr>
            <p:ph type="sldNum" sz="quarter" idx="4"/>
          </p:nvPr>
        </p:nvSpPr>
        <p:spPr/>
        <p:txBody>
          <a:bodyPr/>
          <a:lstStyle/>
          <a:p>
            <a:fld id="{6C10C4C6-7284-4C2B-B661-EA1A2009BC76}" type="slidenum">
              <a:rPr lang="en-US" smtClean="0"/>
              <a:pPr/>
              <a:t>27</a:t>
            </a:fld>
            <a:endParaRPr lang="en-US" dirty="0"/>
          </a:p>
        </p:txBody>
      </p:sp>
    </p:spTree>
    <p:extLst>
      <p:ext uri="{BB962C8B-B14F-4D97-AF65-F5344CB8AC3E}">
        <p14:creationId xmlns:p14="http://schemas.microsoft.com/office/powerpoint/2010/main" val="21340042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DB2DETAILDEADLOCK Event Monitor Deprecated</a:t>
            </a:r>
            <a:endParaRPr lang="en-US" dirty="0"/>
          </a:p>
        </p:txBody>
      </p:sp>
      <p:sp>
        <p:nvSpPr>
          <p:cNvPr id="3" name="Content Placeholder 2"/>
          <p:cNvSpPr>
            <a:spLocks noGrp="1"/>
          </p:cNvSpPr>
          <p:nvPr>
            <p:ph idx="1"/>
          </p:nvPr>
        </p:nvSpPr>
        <p:spPr/>
        <p:txBody>
          <a:bodyPr/>
          <a:lstStyle/>
          <a:p>
            <a:r>
              <a:rPr lang="en-US" dirty="0" smtClean="0"/>
              <a:t>Replaced with new LOCKING event monitor in DB2 9.7- DB2 10</a:t>
            </a:r>
          </a:p>
          <a:p>
            <a:r>
              <a:rPr lang="en-US" dirty="0" smtClean="0"/>
              <a:t>Create new LOCKING event monitor and DROP the DB2DETAILDEADLOCK event monitor</a:t>
            </a:r>
          </a:p>
          <a:p>
            <a:r>
              <a:rPr lang="en-US" dirty="0" smtClean="0"/>
              <a:t>DB2 9.7 FP writes to unformatted event monitor</a:t>
            </a:r>
          </a:p>
          <a:p>
            <a:pPr lvl="1"/>
            <a:r>
              <a:rPr lang="en-US" dirty="0" smtClean="0"/>
              <a:t>Must configure formatting tool</a:t>
            </a:r>
          </a:p>
          <a:p>
            <a:r>
              <a:rPr lang="en-US" dirty="0" smtClean="0"/>
              <a:t>DB2 10 LOCK event monitor now supports WRITE TO TABLE (regular relational table) event monitor</a:t>
            </a:r>
          </a:p>
          <a:p>
            <a:r>
              <a:rPr lang="en-US" dirty="0" smtClean="0"/>
              <a:t>Rich set of locking events collected</a:t>
            </a:r>
          </a:p>
          <a:p>
            <a:r>
              <a:rPr lang="en-US" dirty="0" smtClean="0"/>
              <a:t>Can be collected at the Database level or Workload (service class) level</a:t>
            </a:r>
          </a:p>
          <a:p>
            <a:endParaRPr lang="en-US" dirty="0"/>
          </a:p>
          <a:p>
            <a:pPr marL="0" indent="0">
              <a:buNone/>
            </a:pPr>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28</a:t>
            </a:fld>
            <a:endParaRPr lang="en-US" dirty="0"/>
          </a:p>
        </p:txBody>
      </p:sp>
    </p:spTree>
    <p:extLst>
      <p:ext uri="{BB962C8B-B14F-4D97-AF65-F5344CB8AC3E}">
        <p14:creationId xmlns:p14="http://schemas.microsoft.com/office/powerpoint/2010/main" val="39616312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Running SQL </a:t>
            </a:r>
            <a:r>
              <a:rPr lang="en-US" dirty="0" err="1" smtClean="0"/>
              <a:t>Adminstrative</a:t>
            </a:r>
            <a:r>
              <a:rPr lang="en-US" dirty="0" smtClean="0"/>
              <a:t> View</a:t>
            </a:r>
            <a:endParaRPr lang="en-US" dirty="0"/>
          </a:p>
        </p:txBody>
      </p:sp>
      <p:sp>
        <p:nvSpPr>
          <p:cNvPr id="3" name="Content Placeholder 2"/>
          <p:cNvSpPr>
            <a:spLocks noGrp="1"/>
          </p:cNvSpPr>
          <p:nvPr>
            <p:ph idx="1"/>
          </p:nvPr>
        </p:nvSpPr>
        <p:spPr/>
        <p:txBody>
          <a:bodyPr/>
          <a:lstStyle/>
          <a:p>
            <a:pPr marL="0" indent="0">
              <a:buNone/>
            </a:pPr>
            <a:r>
              <a:rPr lang="en-US" dirty="0"/>
              <a:t>db2 connect to </a:t>
            </a:r>
            <a:r>
              <a:rPr lang="en-US" dirty="0" err="1"/>
              <a:t>dsdm</a:t>
            </a:r>
            <a:r>
              <a:rPr lang="en-US" dirty="0"/>
              <a:t>;</a:t>
            </a:r>
          </a:p>
          <a:p>
            <a:pPr marL="0" indent="0">
              <a:buNone/>
            </a:pPr>
            <a:r>
              <a:rPr lang="en-US" dirty="0"/>
              <a:t>db2 "SELECT </a:t>
            </a:r>
            <a:r>
              <a:rPr lang="en-US" dirty="0" err="1"/>
              <a:t>agent_id</a:t>
            </a:r>
            <a:r>
              <a:rPr lang="en-US" dirty="0"/>
              <a:t>, </a:t>
            </a:r>
            <a:r>
              <a:rPr lang="en-US" dirty="0" err="1"/>
              <a:t>authid</a:t>
            </a:r>
            <a:r>
              <a:rPr lang="en-US" dirty="0"/>
              <a:t>, </a:t>
            </a:r>
            <a:r>
              <a:rPr lang="en-US" dirty="0" err="1"/>
              <a:t>elapsed_time_min</a:t>
            </a:r>
            <a:r>
              <a:rPr lang="en-US" dirty="0"/>
              <a:t>, </a:t>
            </a:r>
            <a:r>
              <a:rPr lang="en-US" dirty="0" err="1"/>
              <a:t>appl_status</a:t>
            </a:r>
            <a:r>
              <a:rPr lang="en-US" dirty="0"/>
              <a:t>, SUBSTR(STMT_TEXT, 1, 550) AS STMT_TEXT</a:t>
            </a:r>
          </a:p>
          <a:p>
            <a:pPr marL="0" indent="0">
              <a:buNone/>
            </a:pPr>
            <a:r>
              <a:rPr lang="en-US" dirty="0"/>
              <a:t>   FROM SYSIBMADM.LONG_RUNNING_SQL where APPL_STATUS in ('UOWEXEC','LOCKWAIT') ORDER BY </a:t>
            </a:r>
            <a:r>
              <a:rPr lang="en-US" dirty="0" err="1"/>
              <a:t>elapsed_time_min</a:t>
            </a:r>
            <a:r>
              <a:rPr lang="en-US" dirty="0"/>
              <a:t> </a:t>
            </a:r>
            <a:r>
              <a:rPr lang="en-US" dirty="0" err="1"/>
              <a:t>desc</a:t>
            </a:r>
            <a:r>
              <a:rPr lang="en-US" dirty="0"/>
              <a:t>";</a:t>
            </a:r>
          </a:p>
          <a:p>
            <a:pPr marL="0" indent="0">
              <a:buNone/>
            </a:pPr>
            <a:r>
              <a:rPr lang="en-US" dirty="0"/>
              <a:t>db2 connect reset</a:t>
            </a:r>
            <a:r>
              <a:rPr lang="en-US" dirty="0" smtClean="0"/>
              <a:t>;</a:t>
            </a:r>
          </a:p>
          <a:p>
            <a:r>
              <a:rPr lang="en-US" dirty="0" smtClean="0"/>
              <a:t>The problem here is it is “relative” to what is currently running</a:t>
            </a:r>
            <a:endParaRPr lang="en-US" dirty="0"/>
          </a:p>
          <a:p>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29</a:t>
            </a:fld>
            <a:endParaRPr lang="en-US" dirty="0"/>
          </a:p>
        </p:txBody>
      </p:sp>
    </p:spTree>
    <p:extLst>
      <p:ext uri="{BB962C8B-B14F-4D97-AF65-F5344CB8AC3E}">
        <p14:creationId xmlns:p14="http://schemas.microsoft.com/office/powerpoint/2010/main" val="27671896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DB2 10 - MONREPORT Stored Procedure Reports</a:t>
            </a:r>
            <a:endParaRPr lang="en-US" dirty="0"/>
          </a:p>
        </p:txBody>
      </p:sp>
      <p:sp>
        <p:nvSpPr>
          <p:cNvPr id="3" name="Content Placeholder 2"/>
          <p:cNvSpPr>
            <a:spLocks noGrp="1"/>
          </p:cNvSpPr>
          <p:nvPr>
            <p:ph idx="1"/>
          </p:nvPr>
        </p:nvSpPr>
        <p:spPr/>
        <p:txBody>
          <a:bodyPr/>
          <a:lstStyle/>
          <a:p>
            <a:r>
              <a:rPr lang="en-US" dirty="0" err="1" smtClean="0"/>
              <a:t>Monreport.currentapps</a:t>
            </a:r>
            <a:r>
              <a:rPr lang="en-US" dirty="0" smtClean="0"/>
              <a:t>: (UOW states: Executing, Lock </a:t>
            </a:r>
            <a:r>
              <a:rPr lang="en-US" dirty="0" err="1" smtClean="0"/>
              <a:t>Wait,etc</a:t>
            </a:r>
            <a:r>
              <a:rPr lang="en-US" dirty="0" smtClean="0"/>
              <a:t>)</a:t>
            </a:r>
          </a:p>
          <a:p>
            <a:r>
              <a:rPr lang="en-US" dirty="0" err="1" smtClean="0"/>
              <a:t>Monreport.connection</a:t>
            </a:r>
            <a:r>
              <a:rPr lang="en-US" dirty="0" smtClean="0"/>
              <a:t>: (similar to application snapshot)</a:t>
            </a:r>
          </a:p>
          <a:p>
            <a:r>
              <a:rPr lang="en-US" dirty="0" err="1" smtClean="0"/>
              <a:t>Monreport.lockwait</a:t>
            </a:r>
            <a:r>
              <a:rPr lang="en-US" dirty="0" smtClean="0"/>
              <a:t>: (Lock waiters and holders)</a:t>
            </a:r>
          </a:p>
          <a:p>
            <a:r>
              <a:rPr lang="en-US" dirty="0" err="1" smtClean="0"/>
              <a:t>Monreport.currentsql</a:t>
            </a:r>
            <a:r>
              <a:rPr lang="en-US" dirty="0" smtClean="0"/>
              <a:t>: (Top 10 SQL currently running with entire SQL)</a:t>
            </a:r>
          </a:p>
          <a:p>
            <a:r>
              <a:rPr lang="en-US" dirty="0" err="1" smtClean="0"/>
              <a:t>Monreport.pkgcache</a:t>
            </a:r>
            <a:r>
              <a:rPr lang="en-US" dirty="0" smtClean="0"/>
              <a:t>: (Top partial SQL from package cache, per </a:t>
            </a:r>
            <a:r>
              <a:rPr lang="en-US" dirty="0" err="1" smtClean="0"/>
              <a:t>stmt</a:t>
            </a:r>
            <a:r>
              <a:rPr lang="en-US" dirty="0" smtClean="0"/>
              <a:t> and per execution)</a:t>
            </a:r>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30</a:t>
            </a:fld>
            <a:endParaRPr lang="en-US" dirty="0"/>
          </a:p>
        </p:txBody>
      </p:sp>
    </p:spTree>
    <p:extLst>
      <p:ext uri="{BB962C8B-B14F-4D97-AF65-F5344CB8AC3E}">
        <p14:creationId xmlns:p14="http://schemas.microsoft.com/office/powerpoint/2010/main" val="25186042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and Tune Top 10 SQL Statements</a:t>
            </a:r>
            <a:endParaRPr lang="en-US" dirty="0"/>
          </a:p>
        </p:txBody>
      </p:sp>
      <p:sp>
        <p:nvSpPr>
          <p:cNvPr id="3" name="Content Placeholder 2"/>
          <p:cNvSpPr>
            <a:spLocks noGrp="1"/>
          </p:cNvSpPr>
          <p:nvPr>
            <p:ph idx="1"/>
          </p:nvPr>
        </p:nvSpPr>
        <p:spPr>
          <a:xfrm>
            <a:off x="381000" y="1828800"/>
            <a:ext cx="8382000" cy="4038600"/>
          </a:xfrm>
        </p:spPr>
        <p:txBody>
          <a:bodyPr/>
          <a:lstStyle/>
          <a:p>
            <a:pPr marL="0" indent="0">
              <a:buNone/>
            </a:pPr>
            <a:r>
              <a:rPr lang="en-US" sz="1800" dirty="0"/>
              <a:t>with t (</a:t>
            </a:r>
            <a:r>
              <a:rPr lang="en-US" sz="1800" dirty="0" err="1"/>
              <a:t>snap_ts</a:t>
            </a:r>
            <a:r>
              <a:rPr lang="en-US" sz="1800" dirty="0"/>
              <a:t>, </a:t>
            </a:r>
            <a:r>
              <a:rPr lang="en-US" sz="1800" dirty="0" err="1"/>
              <a:t>rows_read</a:t>
            </a:r>
            <a:r>
              <a:rPr lang="en-US" sz="1800" dirty="0"/>
              <a:t>, </a:t>
            </a:r>
            <a:r>
              <a:rPr lang="en-US" sz="1800" dirty="0" err="1"/>
              <a:t>num_exec</a:t>
            </a:r>
            <a:r>
              <a:rPr lang="en-US" sz="1800" dirty="0"/>
              <a:t>, </a:t>
            </a:r>
            <a:r>
              <a:rPr lang="en-US" sz="1800" dirty="0" err="1"/>
              <a:t>sys_time</a:t>
            </a:r>
            <a:r>
              <a:rPr lang="en-US" sz="1800" dirty="0"/>
              <a:t>, </a:t>
            </a:r>
            <a:r>
              <a:rPr lang="en-US" sz="1800" dirty="0" err="1"/>
              <a:t>usr_time</a:t>
            </a:r>
            <a:r>
              <a:rPr lang="en-US" sz="1800" dirty="0"/>
              <a:t>, </a:t>
            </a:r>
            <a:r>
              <a:rPr lang="en-US" sz="1800" dirty="0" err="1"/>
              <a:t>exec_time</a:t>
            </a:r>
            <a:r>
              <a:rPr lang="en-US" sz="1800" dirty="0"/>
              <a:t>, </a:t>
            </a:r>
            <a:r>
              <a:rPr lang="en-US" sz="1800" dirty="0" err="1"/>
              <a:t>n_rr</a:t>
            </a:r>
            <a:r>
              <a:rPr lang="en-US" sz="1800" dirty="0"/>
              <a:t>, </a:t>
            </a:r>
            <a:r>
              <a:rPr lang="en-US" sz="1800" dirty="0" err="1"/>
              <a:t>n_ne</a:t>
            </a:r>
            <a:r>
              <a:rPr lang="en-US" sz="1800" dirty="0"/>
              <a:t>, </a:t>
            </a:r>
            <a:r>
              <a:rPr lang="en-US" sz="1800" dirty="0" err="1"/>
              <a:t>n_st</a:t>
            </a:r>
            <a:r>
              <a:rPr lang="en-US" sz="1800" dirty="0"/>
              <a:t>, </a:t>
            </a:r>
            <a:r>
              <a:rPr lang="en-US" sz="1800" dirty="0" err="1"/>
              <a:t>n_ut</a:t>
            </a:r>
            <a:r>
              <a:rPr lang="en-US" sz="1800" dirty="0"/>
              <a:t>, </a:t>
            </a:r>
            <a:r>
              <a:rPr lang="en-US" sz="1800" dirty="0" err="1"/>
              <a:t>n_te</a:t>
            </a:r>
            <a:r>
              <a:rPr lang="en-US" sz="1800" dirty="0"/>
              <a:t>, </a:t>
            </a:r>
            <a:r>
              <a:rPr lang="en-US" sz="1800" dirty="0" err="1"/>
              <a:t>stmt_text</a:t>
            </a:r>
            <a:r>
              <a:rPr lang="en-US" sz="1800" dirty="0"/>
              <a:t>) as (</a:t>
            </a:r>
          </a:p>
          <a:p>
            <a:pPr marL="0" indent="0">
              <a:buNone/>
            </a:pPr>
            <a:r>
              <a:rPr lang="en-US" sz="1800" dirty="0"/>
              <a:t>select </a:t>
            </a:r>
            <a:r>
              <a:rPr lang="en-US" sz="1800" dirty="0" err="1"/>
              <a:t>snapshot_timestamp</a:t>
            </a:r>
            <a:r>
              <a:rPr lang="en-US" sz="1800" dirty="0"/>
              <a:t>, </a:t>
            </a:r>
            <a:r>
              <a:rPr lang="en-US" sz="1800" dirty="0" err="1"/>
              <a:t>rows_read</a:t>
            </a:r>
            <a:r>
              <a:rPr lang="en-US" sz="1800" dirty="0"/>
              <a:t>, </a:t>
            </a:r>
            <a:r>
              <a:rPr lang="en-US" sz="1800" dirty="0" err="1"/>
              <a:t>num_executions</a:t>
            </a:r>
            <a:r>
              <a:rPr lang="en-US" sz="1800" dirty="0"/>
              <a:t>, </a:t>
            </a:r>
            <a:r>
              <a:rPr lang="en-US" sz="1800" dirty="0" err="1"/>
              <a:t>total_sys_cpu_time</a:t>
            </a:r>
            <a:r>
              <a:rPr lang="en-US" sz="1800" dirty="0"/>
              <a:t>, </a:t>
            </a:r>
            <a:r>
              <a:rPr lang="en-US" sz="1800" dirty="0" err="1"/>
              <a:t>total_usr_cpu_time</a:t>
            </a:r>
            <a:r>
              <a:rPr lang="en-US" sz="1800" dirty="0"/>
              <a:t>, </a:t>
            </a:r>
            <a:r>
              <a:rPr lang="en-US" sz="1800" dirty="0" err="1"/>
              <a:t>total_exec_time</a:t>
            </a:r>
            <a:endParaRPr lang="en-US" sz="1800" dirty="0"/>
          </a:p>
          <a:p>
            <a:pPr marL="0" indent="0">
              <a:buNone/>
            </a:pPr>
            <a:r>
              <a:rPr lang="en-US" sz="1800" dirty="0"/>
              <a:t>  , </a:t>
            </a:r>
            <a:r>
              <a:rPr lang="en-US" sz="1800" dirty="0" err="1"/>
              <a:t>row_number</a:t>
            </a:r>
            <a:r>
              <a:rPr lang="en-US" sz="1800" dirty="0"/>
              <a:t>() over (order by </a:t>
            </a:r>
            <a:r>
              <a:rPr lang="en-US" sz="1800" dirty="0" err="1"/>
              <a:t>rows_read</a:t>
            </a:r>
            <a:r>
              <a:rPr lang="en-US" sz="1800" dirty="0"/>
              <a:t> </a:t>
            </a:r>
            <a:r>
              <a:rPr lang="en-US" sz="1800" dirty="0" err="1"/>
              <a:t>desc</a:t>
            </a:r>
            <a:r>
              <a:rPr lang="en-US" sz="1800" dirty="0"/>
              <a:t>)</a:t>
            </a:r>
          </a:p>
          <a:p>
            <a:pPr marL="0" indent="0">
              <a:buNone/>
            </a:pPr>
            <a:r>
              <a:rPr lang="en-US" sz="1800" dirty="0"/>
              <a:t>  , </a:t>
            </a:r>
            <a:r>
              <a:rPr lang="en-US" sz="1800" dirty="0" err="1"/>
              <a:t>row_number</a:t>
            </a:r>
            <a:r>
              <a:rPr lang="en-US" sz="1800" dirty="0"/>
              <a:t>() over (order by </a:t>
            </a:r>
            <a:r>
              <a:rPr lang="en-US" sz="1800" dirty="0" err="1"/>
              <a:t>num_executions</a:t>
            </a:r>
            <a:r>
              <a:rPr lang="en-US" sz="1800" dirty="0"/>
              <a:t> </a:t>
            </a:r>
            <a:r>
              <a:rPr lang="en-US" sz="1800" dirty="0" err="1"/>
              <a:t>desc</a:t>
            </a:r>
            <a:r>
              <a:rPr lang="en-US" sz="1800" dirty="0"/>
              <a:t>)</a:t>
            </a:r>
          </a:p>
          <a:p>
            <a:pPr marL="0" indent="0">
              <a:buNone/>
            </a:pPr>
            <a:r>
              <a:rPr lang="en-US" sz="1800" dirty="0"/>
              <a:t>  , </a:t>
            </a:r>
            <a:r>
              <a:rPr lang="en-US" sz="1800" dirty="0" err="1"/>
              <a:t>row_number</a:t>
            </a:r>
            <a:r>
              <a:rPr lang="en-US" sz="1800" dirty="0"/>
              <a:t>() over (order by </a:t>
            </a:r>
            <a:r>
              <a:rPr lang="en-US" sz="1800" dirty="0" err="1"/>
              <a:t>total_sys_cpu_time</a:t>
            </a:r>
            <a:r>
              <a:rPr lang="en-US" sz="1800" dirty="0"/>
              <a:t> </a:t>
            </a:r>
            <a:r>
              <a:rPr lang="en-US" sz="1800" dirty="0" err="1"/>
              <a:t>desc</a:t>
            </a:r>
            <a:r>
              <a:rPr lang="en-US" sz="1800" dirty="0"/>
              <a:t>)</a:t>
            </a:r>
          </a:p>
          <a:p>
            <a:pPr marL="0" indent="0">
              <a:buNone/>
            </a:pPr>
            <a:r>
              <a:rPr lang="en-US" sz="1800" dirty="0"/>
              <a:t>  , </a:t>
            </a:r>
            <a:r>
              <a:rPr lang="en-US" sz="1800" dirty="0" err="1"/>
              <a:t>row_number</a:t>
            </a:r>
            <a:r>
              <a:rPr lang="en-US" sz="1800" dirty="0"/>
              <a:t>() over (order by </a:t>
            </a:r>
            <a:r>
              <a:rPr lang="en-US" sz="1800" dirty="0" err="1"/>
              <a:t>total_usr_cpu_time</a:t>
            </a:r>
            <a:r>
              <a:rPr lang="en-US" sz="1800" dirty="0"/>
              <a:t> </a:t>
            </a:r>
            <a:r>
              <a:rPr lang="en-US" sz="1800" dirty="0" err="1"/>
              <a:t>desc</a:t>
            </a:r>
            <a:r>
              <a:rPr lang="en-US" sz="1800" dirty="0"/>
              <a:t>)</a:t>
            </a:r>
          </a:p>
          <a:p>
            <a:pPr marL="0" indent="0">
              <a:buNone/>
            </a:pPr>
            <a:r>
              <a:rPr lang="en-US" sz="1800" dirty="0"/>
              <a:t>  , </a:t>
            </a:r>
            <a:r>
              <a:rPr lang="en-US" sz="1800" dirty="0" err="1"/>
              <a:t>row_number</a:t>
            </a:r>
            <a:r>
              <a:rPr lang="en-US" sz="1800" dirty="0"/>
              <a:t>() over (order by </a:t>
            </a:r>
            <a:r>
              <a:rPr lang="en-US" sz="1800" dirty="0" err="1"/>
              <a:t>total_exec_time</a:t>
            </a:r>
            <a:r>
              <a:rPr lang="en-US" sz="1800" dirty="0"/>
              <a:t> </a:t>
            </a:r>
            <a:r>
              <a:rPr lang="en-US" sz="1800" dirty="0" err="1"/>
              <a:t>desc</a:t>
            </a:r>
            <a:r>
              <a:rPr lang="en-US" sz="1800" dirty="0"/>
              <a:t>)</a:t>
            </a:r>
          </a:p>
          <a:p>
            <a:pPr marL="0" indent="0">
              <a:buNone/>
            </a:pPr>
            <a:r>
              <a:rPr lang="en-US" sz="1800" dirty="0"/>
              <a:t>  , </a:t>
            </a:r>
            <a:r>
              <a:rPr lang="en-US" sz="1800" dirty="0" err="1"/>
              <a:t>substr</a:t>
            </a:r>
            <a:r>
              <a:rPr lang="en-US" sz="1800" dirty="0"/>
              <a:t>(stmt_text,1,300)  </a:t>
            </a:r>
          </a:p>
          <a:p>
            <a:pPr marL="0" indent="0">
              <a:buNone/>
            </a:pPr>
            <a:r>
              <a:rPr lang="en-US" sz="1800" dirty="0"/>
              <a:t>from </a:t>
            </a:r>
            <a:r>
              <a:rPr lang="en-US" sz="1800" dirty="0" err="1"/>
              <a:t>sysibmadm.snapdyn_sql</a:t>
            </a:r>
            <a:r>
              <a:rPr lang="en-US" sz="1800" dirty="0"/>
              <a:t> as t2</a:t>
            </a:r>
          </a:p>
          <a:p>
            <a:pPr marL="0" indent="0">
              <a:buNone/>
            </a:pPr>
            <a:r>
              <a:rPr lang="en-US" sz="1800" dirty="0"/>
              <a:t>)</a:t>
            </a:r>
          </a:p>
          <a:p>
            <a:pPr marL="0" indent="0">
              <a:buNone/>
            </a:pPr>
            <a:r>
              <a:rPr lang="en-US" sz="1800" dirty="0"/>
              <a:t>select * from t</a:t>
            </a:r>
          </a:p>
          <a:p>
            <a:pPr marL="0" indent="0">
              <a:buNone/>
            </a:pPr>
            <a:r>
              <a:rPr lang="en-US" sz="1800" dirty="0"/>
              <a:t>where </a:t>
            </a:r>
            <a:r>
              <a:rPr lang="en-US" sz="1800" dirty="0" err="1"/>
              <a:t>n_rr</a:t>
            </a:r>
            <a:r>
              <a:rPr lang="en-US" sz="1800" dirty="0"/>
              <a:t> &lt; 11 or </a:t>
            </a:r>
            <a:r>
              <a:rPr lang="en-US" sz="1800" dirty="0" err="1"/>
              <a:t>n_ne</a:t>
            </a:r>
            <a:r>
              <a:rPr lang="en-US" sz="1800" dirty="0"/>
              <a:t> &lt; 11 or </a:t>
            </a:r>
            <a:r>
              <a:rPr lang="en-US" sz="1800" dirty="0" err="1"/>
              <a:t>n_st</a:t>
            </a:r>
            <a:r>
              <a:rPr lang="en-US" sz="1800" dirty="0"/>
              <a:t> &lt; 11 or </a:t>
            </a:r>
            <a:r>
              <a:rPr lang="en-US" sz="1800" dirty="0" err="1"/>
              <a:t>n_ut</a:t>
            </a:r>
            <a:r>
              <a:rPr lang="en-US" sz="1800" dirty="0"/>
              <a:t> &lt; 11 or </a:t>
            </a:r>
            <a:r>
              <a:rPr lang="en-US" sz="1800" dirty="0" err="1"/>
              <a:t>n_te</a:t>
            </a:r>
            <a:r>
              <a:rPr lang="en-US" sz="1800" dirty="0"/>
              <a:t> &lt; 11</a:t>
            </a:r>
          </a:p>
          <a:p>
            <a:pPr marL="0" indent="0">
              <a:buNone/>
            </a:pPr>
            <a:r>
              <a:rPr lang="en-US" sz="1800" dirty="0"/>
              <a:t>;</a:t>
            </a:r>
          </a:p>
          <a:p>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31</a:t>
            </a:fld>
            <a:endParaRPr lang="en-US" dirty="0"/>
          </a:p>
        </p:txBody>
      </p:sp>
    </p:spTree>
    <p:extLst>
      <p:ext uri="{BB962C8B-B14F-4D97-AF65-F5344CB8AC3E}">
        <p14:creationId xmlns:p14="http://schemas.microsoft.com/office/powerpoint/2010/main" val="4153888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382000" cy="914400"/>
          </a:xfrm>
        </p:spPr>
        <p:txBody>
          <a:bodyPr/>
          <a:lstStyle/>
          <a:p>
            <a:r>
              <a:rPr lang="en-US" dirty="0" smtClean="0"/>
              <a:t>Top 10 SQL Output - Example</a:t>
            </a:r>
            <a:endParaRPr lang="en-US" dirty="0"/>
          </a:p>
        </p:txBody>
      </p:sp>
      <p:sp>
        <p:nvSpPr>
          <p:cNvPr id="3" name="Slide Number Placeholder 2"/>
          <p:cNvSpPr>
            <a:spLocks noGrp="1"/>
          </p:cNvSpPr>
          <p:nvPr>
            <p:ph type="sldNum" sz="quarter" idx="4"/>
          </p:nvPr>
        </p:nvSpPr>
        <p:spPr/>
        <p:txBody>
          <a:bodyPr/>
          <a:lstStyle/>
          <a:p>
            <a:fld id="{6C10C4C6-7284-4C2B-B661-EA1A2009BC76}" type="slidenum">
              <a:rPr lang="en-US" smtClean="0"/>
              <a:t>32</a:t>
            </a:fld>
            <a:endParaRPr lang="en-US"/>
          </a:p>
        </p:txBody>
      </p:sp>
      <p:sp>
        <p:nvSpPr>
          <p:cNvPr id="5" name="Rectangle 4"/>
          <p:cNvSpPr/>
          <p:nvPr/>
        </p:nvSpPr>
        <p:spPr>
          <a:xfrm>
            <a:off x="152400" y="1447800"/>
            <a:ext cx="8915400" cy="4893647"/>
          </a:xfrm>
          <a:prstGeom prst="rect">
            <a:avLst/>
          </a:prstGeom>
        </p:spPr>
        <p:txBody>
          <a:bodyPr wrap="square">
            <a:spAutoFit/>
          </a:bodyPr>
          <a:lstStyle/>
          <a:p>
            <a:r>
              <a:rPr lang="en-US" sz="1200" dirty="0"/>
              <a:t>SNAP_TS                    </a:t>
            </a:r>
            <a:r>
              <a:rPr lang="en-US" sz="1200" b="1" dirty="0"/>
              <a:t>ROWS_READ</a:t>
            </a:r>
            <a:r>
              <a:rPr lang="en-US" sz="1200" dirty="0"/>
              <a:t>            </a:t>
            </a:r>
            <a:r>
              <a:rPr lang="en-US" sz="1200" b="1" dirty="0"/>
              <a:t>NUM_EXEC</a:t>
            </a:r>
            <a:r>
              <a:rPr lang="en-US" sz="1200" dirty="0"/>
              <a:t>             </a:t>
            </a:r>
            <a:r>
              <a:rPr lang="en-US" sz="1200" b="1" dirty="0">
                <a:solidFill>
                  <a:srgbClr val="FF0000"/>
                </a:solidFill>
              </a:rPr>
              <a:t>SYS_TIME   </a:t>
            </a:r>
            <a:r>
              <a:rPr lang="en-US" sz="1200" dirty="0"/>
              <a:t>          </a:t>
            </a:r>
            <a:r>
              <a:rPr lang="en-US" sz="1200" b="1" dirty="0"/>
              <a:t>USR_TIME  </a:t>
            </a:r>
            <a:r>
              <a:rPr lang="en-US" sz="1200" dirty="0"/>
              <a:t>           </a:t>
            </a:r>
            <a:r>
              <a:rPr lang="en-US" sz="1200" b="1" dirty="0"/>
              <a:t>EXEC_TIME </a:t>
            </a:r>
            <a:r>
              <a:rPr lang="en-US" sz="1200" dirty="0"/>
              <a:t>           N_RR                 N_NE</a:t>
            </a:r>
          </a:p>
          <a:p>
            <a:r>
              <a:rPr lang="en-US" sz="1200" dirty="0"/>
              <a:t>                 N_ST                 N_UT                 N_TE                 STMT_TEXT</a:t>
            </a:r>
          </a:p>
          <a:p>
            <a:r>
              <a:rPr lang="en-US" sz="1200" dirty="0"/>
              <a:t> </a:t>
            </a:r>
          </a:p>
          <a:p>
            <a:r>
              <a:rPr lang="en-US" sz="1200" dirty="0"/>
              <a:t> </a:t>
            </a:r>
          </a:p>
          <a:p>
            <a:r>
              <a:rPr lang="en-US" sz="1200" dirty="0"/>
              <a:t>-------------------------- -------------------- -------------------- -------------------- -------------------- -------------------- -------------------- ----</a:t>
            </a:r>
          </a:p>
          <a:p>
            <a:r>
              <a:rPr lang="en-US" sz="1200" dirty="0"/>
              <a:t>---------------- -------------------- -------------------- -------------------- -----------------------------------------------------------------------------</a:t>
            </a:r>
          </a:p>
          <a:p>
            <a:r>
              <a:rPr lang="en-US" sz="1200" dirty="0"/>
              <a:t>-------------------------------------------------------------------------------------------------------------------------------------------------------------</a:t>
            </a:r>
          </a:p>
          <a:p>
            <a:r>
              <a:rPr lang="en-US" sz="1200" dirty="0"/>
              <a:t>------------------------------------------------------------------</a:t>
            </a:r>
          </a:p>
          <a:p>
            <a:r>
              <a:rPr lang="en-US" sz="1200" dirty="0"/>
              <a:t>2008-04-08-11.42.50.109894             88422919                    4                    2                 1103                 1207                    1</a:t>
            </a:r>
          </a:p>
          <a:p>
            <a:r>
              <a:rPr lang="en-US" sz="1200" dirty="0"/>
              <a:t>            2724                    4                    1                    1 SELECT HRS_JOB_OPENING_ID FROM PS_HRS_JO_ALL_I WHERE HRS_JOB_OPENING_ID = ? A</a:t>
            </a:r>
          </a:p>
          <a:p>
            <a:r>
              <a:rPr lang="en-US" sz="1200" dirty="0"/>
              <a:t>ND (MANAGER_ID = ? OR RECRUITER_ID =? OR HRS_JOB_OPENING_ID IN ( SELECT HRS_JOB_OPENING_ID FROM PS_HRS_JO_TEAM WHERE EMPLID = ?) OR 'HALLL' IN ( SELECT OPRID</a:t>
            </a:r>
          </a:p>
          <a:p>
            <a:r>
              <a:rPr lang="en-US" sz="1200" dirty="0"/>
              <a:t> FROM PSOPRDEFN WHERE ROWSECCLASS IN ( SELECT ROWSECCLASS FROM PS_</a:t>
            </a:r>
          </a:p>
          <a:p>
            <a:r>
              <a:rPr lang="en-US" sz="1200" dirty="0"/>
              <a:t>2008-04-08-11.42.50.109894             76654367                 2116                    1                  501                  572                    2</a:t>
            </a:r>
          </a:p>
          <a:p>
            <a:r>
              <a:rPr lang="en-US" sz="1200" dirty="0"/>
              <a:t>              97                    6                    2                    3 SELECT FILL.HRS_JOB_OPENING_ID,FILL.OPRID,FILL.EMPLID FROM PS_HRS_JO_SEC_VW F</a:t>
            </a:r>
          </a:p>
          <a:p>
            <a:r>
              <a:rPr lang="en-US" sz="1200" dirty="0"/>
              <a:t>ILL WHERE HRS_JOB_OPENING_ID = ? AND OPRID = ?</a:t>
            </a:r>
          </a:p>
          <a:p>
            <a:r>
              <a:rPr lang="en-US" sz="1200" dirty="0"/>
              <a:t> </a:t>
            </a:r>
          </a:p>
          <a:p>
            <a:r>
              <a:rPr lang="en-US" sz="1200" dirty="0"/>
              <a:t>2008-04-08-11.42.50.109894             13976336                  176                    0                   40                   44                    3</a:t>
            </a:r>
          </a:p>
          <a:p>
            <a:r>
              <a:rPr lang="en-US" sz="1200" dirty="0"/>
              <a:t>             498                   12                    8                   15 SELECT T.TYPE, SUM(CASE WHEN TC.ENFORCED='Y' THEN 1 ELSE 0 END) AS CHILDREN,</a:t>
            </a:r>
          </a:p>
          <a:p>
            <a:r>
              <a:rPr lang="en-US" sz="1200" dirty="0"/>
              <a:t>SUM(CASE WHEN TC.ENFORCED='Y' AND R.TABNAME=T.TABNAME AND R.TABSCHEMA=T.TABSCHEMA THEN 1 ELSE 0 END) AS SELFREFS FROM TABLE(SYSPROC.BASE_TABLE('ACCESSHR','PS</a:t>
            </a:r>
          </a:p>
          <a:p>
            <a:r>
              <a:rPr lang="en-US" sz="1200" dirty="0"/>
              <a:t>_TL_IPT15')) B, SYSCAT.TABLES T LEFT OUTER JOIN SYSCAT.REFERENCES</a:t>
            </a:r>
          </a:p>
        </p:txBody>
      </p:sp>
    </p:spTree>
    <p:extLst>
      <p:ext uri="{BB962C8B-B14F-4D97-AF65-F5344CB8AC3E}">
        <p14:creationId xmlns:p14="http://schemas.microsoft.com/office/powerpoint/2010/main" val="28935686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8382000" cy="685800"/>
          </a:xfrm>
        </p:spPr>
        <p:txBody>
          <a:bodyPr/>
          <a:lstStyle/>
          <a:p>
            <a:r>
              <a:rPr lang="en-US" dirty="0" smtClean="0"/>
              <a:t>Tuning the #1 Ranked SQL</a:t>
            </a:r>
            <a:endParaRPr lang="en-US" dirty="0"/>
          </a:p>
        </p:txBody>
      </p:sp>
      <p:sp>
        <p:nvSpPr>
          <p:cNvPr id="3" name="Slide Number Placeholder 2"/>
          <p:cNvSpPr>
            <a:spLocks noGrp="1"/>
          </p:cNvSpPr>
          <p:nvPr>
            <p:ph type="sldNum" sz="quarter" idx="4"/>
          </p:nvPr>
        </p:nvSpPr>
        <p:spPr/>
        <p:txBody>
          <a:bodyPr/>
          <a:lstStyle/>
          <a:p>
            <a:fld id="{6C10C4C6-7284-4C2B-B661-EA1A2009BC76}" type="slidenum">
              <a:rPr lang="en-US" smtClean="0"/>
              <a:t>33</a:t>
            </a:fld>
            <a:endParaRPr lang="en-US"/>
          </a:p>
        </p:txBody>
      </p:sp>
      <p:sp>
        <p:nvSpPr>
          <p:cNvPr id="4" name="Rectangle 3"/>
          <p:cNvSpPr/>
          <p:nvPr/>
        </p:nvSpPr>
        <p:spPr>
          <a:xfrm>
            <a:off x="152400" y="1076696"/>
            <a:ext cx="8382000" cy="5647700"/>
          </a:xfrm>
          <a:prstGeom prst="rect">
            <a:avLst/>
          </a:prstGeom>
        </p:spPr>
        <p:txBody>
          <a:bodyPr wrap="square">
            <a:spAutoFit/>
          </a:bodyPr>
          <a:lstStyle/>
          <a:p>
            <a:pPr algn="l"/>
            <a:r>
              <a:rPr lang="en-US" sz="800" dirty="0"/>
              <a:t>SELECT HRS_JOB_OPENING_ID FROM ACCESSHR.PS_HRS_JO_ALL_I WHERE HRS_JOB_OPENING_ID = ?</a:t>
            </a:r>
          </a:p>
          <a:p>
            <a:pPr algn="l"/>
            <a:r>
              <a:rPr lang="en-US" sz="800" dirty="0"/>
              <a:t>  AND (MANAGER_ID = ? OR RECRUITER_ID =? OR HRS_JOB_OPENING_ID IN ( SELECT</a:t>
            </a:r>
          </a:p>
          <a:p>
            <a:pPr algn="l"/>
            <a:r>
              <a:rPr lang="en-US" sz="800" dirty="0"/>
              <a:t>  HRS_JOB_OPENING_ID FROM ACCESSHR.PS_HRS_JO_TEAM WHERE EMPLID = ?) OR 'HALL' IN (</a:t>
            </a:r>
          </a:p>
          <a:p>
            <a:pPr algn="l"/>
            <a:r>
              <a:rPr lang="en-US" sz="800" dirty="0"/>
              <a:t>  SELECT OPRID FROM ACCESSHR.PSOPRDEFN WHERE ROWSECCLASS IN ( SELECT ROWSECCLASS FROM</a:t>
            </a:r>
          </a:p>
          <a:p>
            <a:pPr algn="l"/>
            <a:r>
              <a:rPr lang="en-US" sz="800" dirty="0"/>
              <a:t>  ACCESSHR.PS_HRS_SEC_TBL WHERE HRS_SEC_SU = 'Y</a:t>
            </a:r>
            <a:r>
              <a:rPr lang="en-US" sz="800" dirty="0" smtClean="0"/>
              <a:t>')));</a:t>
            </a:r>
            <a:endParaRPr lang="en-US" sz="800" dirty="0"/>
          </a:p>
          <a:p>
            <a:pPr algn="l"/>
            <a:endParaRPr lang="en-US" sz="800" dirty="0"/>
          </a:p>
          <a:p>
            <a:pPr algn="l"/>
            <a:r>
              <a:rPr lang="en-US" sz="800" dirty="0"/>
              <a:t>execution started at timestamp 2008-01-28-18.39.32.251421</a:t>
            </a:r>
          </a:p>
          <a:p>
            <a:pPr algn="l"/>
            <a:r>
              <a:rPr lang="en-US" sz="800" dirty="0"/>
              <a:t>found [1] SQL statements from the input file</a:t>
            </a:r>
          </a:p>
          <a:p>
            <a:pPr algn="l"/>
            <a:r>
              <a:rPr lang="en-US" sz="800" dirty="0"/>
              <a:t>Recommending indexes...</a:t>
            </a:r>
          </a:p>
          <a:p>
            <a:pPr algn="l"/>
            <a:r>
              <a:rPr lang="en-US" sz="800" dirty="0"/>
              <a:t>total disk space needed for initial set [  15.091] MB</a:t>
            </a:r>
          </a:p>
          <a:p>
            <a:pPr algn="l"/>
            <a:r>
              <a:rPr lang="en-US" sz="800" dirty="0"/>
              <a:t>total disk space constrained to         [22356.627] MB</a:t>
            </a:r>
          </a:p>
          <a:p>
            <a:pPr algn="l"/>
            <a:r>
              <a:rPr lang="en-US" sz="800" dirty="0"/>
              <a:t>Trying variations of the solution set.</a:t>
            </a:r>
          </a:p>
          <a:p>
            <a:pPr algn="l"/>
            <a:r>
              <a:rPr lang="en-US" sz="800" dirty="0"/>
              <a:t>Optimization finished.</a:t>
            </a:r>
          </a:p>
          <a:p>
            <a:pPr algn="l"/>
            <a:r>
              <a:rPr lang="en-US" sz="800" dirty="0"/>
              <a:t>  11  indexes in current solution</a:t>
            </a:r>
          </a:p>
          <a:p>
            <a:pPr algn="l"/>
            <a:r>
              <a:rPr lang="en-US" sz="1100" b="1" dirty="0">
                <a:solidFill>
                  <a:srgbClr val="004C93"/>
                </a:solidFill>
              </a:rPr>
              <a:t> [2505588.0000] </a:t>
            </a:r>
            <a:r>
              <a:rPr lang="en-US" sz="1100" b="1" dirty="0" err="1">
                <a:solidFill>
                  <a:srgbClr val="004C93"/>
                </a:solidFill>
              </a:rPr>
              <a:t>timerons</a:t>
            </a:r>
            <a:r>
              <a:rPr lang="en-US" sz="1100" b="1" dirty="0">
                <a:solidFill>
                  <a:srgbClr val="004C93"/>
                </a:solidFill>
              </a:rPr>
              <a:t>  (without recommendations)</a:t>
            </a:r>
          </a:p>
          <a:p>
            <a:pPr algn="l"/>
            <a:r>
              <a:rPr lang="en-US" sz="1100" b="1" dirty="0">
                <a:solidFill>
                  <a:srgbClr val="004C93"/>
                </a:solidFill>
              </a:rPr>
              <a:t> [7507.0000] </a:t>
            </a:r>
            <a:r>
              <a:rPr lang="en-US" sz="1100" b="1" dirty="0" err="1">
                <a:solidFill>
                  <a:srgbClr val="004C93"/>
                </a:solidFill>
              </a:rPr>
              <a:t>timerons</a:t>
            </a:r>
            <a:r>
              <a:rPr lang="en-US" sz="1100" b="1" dirty="0">
                <a:solidFill>
                  <a:srgbClr val="004C93"/>
                </a:solidFill>
              </a:rPr>
              <a:t>  (with current solution)</a:t>
            </a:r>
          </a:p>
          <a:p>
            <a:pPr algn="l"/>
            <a:r>
              <a:rPr lang="en-US" sz="1100" b="1" dirty="0">
                <a:solidFill>
                  <a:srgbClr val="004C93"/>
                </a:solidFill>
              </a:rPr>
              <a:t> [99.70%] </a:t>
            </a:r>
            <a:r>
              <a:rPr lang="en-US" sz="1100" b="1" dirty="0" smtClean="0">
                <a:solidFill>
                  <a:srgbClr val="004C93"/>
                </a:solidFill>
              </a:rPr>
              <a:t>improvement-</a:t>
            </a:r>
            <a:r>
              <a:rPr lang="en-US" sz="1100" b="1" dirty="0">
                <a:solidFill>
                  <a:srgbClr val="004C93"/>
                </a:solidFill>
              </a:rPr>
              <a:t>-</a:t>
            </a:r>
          </a:p>
          <a:p>
            <a:r>
              <a:rPr lang="en-US" sz="800" dirty="0"/>
              <a:t>--</a:t>
            </a:r>
          </a:p>
          <a:p>
            <a:pPr algn="l"/>
            <a:r>
              <a:rPr lang="en-US" sz="800" dirty="0"/>
              <a:t>-- LIST OF RECOMMENDED INDEXES</a:t>
            </a:r>
          </a:p>
          <a:p>
            <a:pPr algn="l"/>
            <a:r>
              <a:rPr lang="en-US" sz="800" dirty="0"/>
              <a:t>-- ===========================</a:t>
            </a:r>
          </a:p>
          <a:p>
            <a:pPr algn="l"/>
            <a:r>
              <a:rPr lang="en-US" sz="800" dirty="0"/>
              <a:t>-- index[1],    0.743MB</a:t>
            </a:r>
          </a:p>
          <a:p>
            <a:pPr algn="l"/>
            <a:r>
              <a:rPr lang="en-US" sz="800" dirty="0"/>
              <a:t>   CREATE INDEX "HRPRDI  "."IDX801282342230000" ON "ACCESSHR"."PS_HRS_JO_TEAM" ("EMPLID" ASC, "HRS_JOB_OPENING_ID" DESC) ALLOW REVERSE SCANS ;</a:t>
            </a:r>
          </a:p>
          <a:p>
            <a:pPr algn="l"/>
            <a:r>
              <a:rPr lang="en-US" sz="800" dirty="0"/>
              <a:t>   COMMIT WORK ;</a:t>
            </a:r>
          </a:p>
          <a:p>
            <a:pPr algn="l"/>
            <a:r>
              <a:rPr lang="en-US" sz="800" dirty="0"/>
              <a:t>   RUNSTATS ON TABLE "ACCESSHR"."PS_HRS_JO_TEAM" FOR INDEX "HRPRDI  "."IDX801282342230000" ;</a:t>
            </a:r>
          </a:p>
          <a:p>
            <a:pPr algn="l"/>
            <a:r>
              <a:rPr lang="en-US" sz="800" dirty="0"/>
              <a:t>   COMMIT WORK ;</a:t>
            </a:r>
          </a:p>
          <a:p>
            <a:pPr algn="l"/>
            <a:r>
              <a:rPr lang="en-US" sz="800" dirty="0"/>
              <a:t>-- index[2],    3.056MB</a:t>
            </a:r>
          </a:p>
          <a:p>
            <a:pPr algn="l"/>
            <a:r>
              <a:rPr lang="en-US" sz="800" dirty="0"/>
              <a:t>   CREATE UNIQUE INDEX "HRPRDI  "."IDX801282341000000" ON "ACCESSHR"."PS_SJT_OPR_CLS" ("OPRID" ASC, "CLASSID" ASC) ALLOW REVERSE SCANS ;</a:t>
            </a:r>
          </a:p>
          <a:p>
            <a:pPr algn="l"/>
            <a:r>
              <a:rPr lang="en-US" sz="800" dirty="0"/>
              <a:t>   COMMIT WORK ;</a:t>
            </a:r>
          </a:p>
          <a:p>
            <a:pPr algn="l"/>
            <a:r>
              <a:rPr lang="en-US" sz="800" dirty="0"/>
              <a:t>   RUNSTATS ON TABLE "ACCESSHR"."PS_SJT_OPR_CLS" FOR INDEX "HRPRDI  "."IDX801282341000000" ;</a:t>
            </a:r>
          </a:p>
          <a:p>
            <a:pPr algn="l"/>
            <a:r>
              <a:rPr lang="en-US" sz="800" dirty="0"/>
              <a:t>   COMMIT WORK ;</a:t>
            </a:r>
          </a:p>
          <a:p>
            <a:pPr algn="l"/>
            <a:r>
              <a:rPr lang="en-US" sz="800" dirty="0"/>
              <a:t>-- index[3],    0.079MB</a:t>
            </a:r>
          </a:p>
          <a:p>
            <a:pPr algn="l"/>
            <a:r>
              <a:rPr lang="en-US" sz="800" dirty="0"/>
              <a:t>   CREATE INDEX "HRPRDI  "."IDX801282341560000" ON "ACCESSHR"."PS_SJT_CLASS_ALL" ("SCRTY_SET_CD" ASC, "CLASSID" ASC) ALLOW REVERSE SCANS ;</a:t>
            </a:r>
          </a:p>
          <a:p>
            <a:pPr algn="l"/>
            <a:r>
              <a:rPr lang="en-US" sz="800" dirty="0"/>
              <a:t>   COMMIT WORK ;</a:t>
            </a:r>
          </a:p>
          <a:p>
            <a:pPr algn="l"/>
            <a:r>
              <a:rPr lang="en-US" sz="800" dirty="0"/>
              <a:t>   RUNSTATS ON TABLE "ACCESSHR"."PS_SJT_CLASS_ALL" FOR INDEX "HRPRDI  "."IDX801282341560000" ;</a:t>
            </a:r>
          </a:p>
          <a:p>
            <a:pPr algn="l"/>
            <a:r>
              <a:rPr lang="en-US" sz="800" dirty="0"/>
              <a:t>   COMMIT WORK ;</a:t>
            </a:r>
          </a:p>
          <a:p>
            <a:pPr algn="l"/>
            <a:r>
              <a:rPr lang="en-US" sz="800" dirty="0"/>
              <a:t>-- index[4],    8.157MB</a:t>
            </a:r>
          </a:p>
          <a:p>
            <a:pPr algn="l"/>
            <a:r>
              <a:rPr lang="en-US" sz="800" dirty="0"/>
              <a:t>   CREATE INDEX "HRPRDI  "."IDX801282341580000" ON "ACCESSHR"."PS_HRS_SJT_JO" ("SCRTY_KEY2" ASC, "SCRTY_KEY1" ASC, "SCRTY_TYPE_CD" ASC, "EMPLID" ASC, "SCRTY_KEY3" ASC) ALLOW REVERSE SCANS ;</a:t>
            </a:r>
          </a:p>
          <a:p>
            <a:pPr algn="l"/>
            <a:r>
              <a:rPr lang="en-US" sz="800" dirty="0"/>
              <a:t>   COMMIT WORK ;</a:t>
            </a:r>
          </a:p>
          <a:p>
            <a:pPr algn="l"/>
            <a:r>
              <a:rPr lang="en-US" sz="800" dirty="0"/>
              <a:t>   RUNSTATS ON TABLE "ACCESSHR"."PS_HRS_SJT_JO" FOR INDEX "HRPRDI  "."IDX801282341580000" ;</a:t>
            </a:r>
          </a:p>
          <a:p>
            <a:pPr algn="l"/>
            <a:r>
              <a:rPr lang="en-US" sz="800" dirty="0"/>
              <a:t>   COMMIT WORK ;</a:t>
            </a:r>
          </a:p>
          <a:p>
            <a:pPr algn="l"/>
            <a:endParaRPr lang="en-US" sz="800" dirty="0"/>
          </a:p>
          <a:p>
            <a:endParaRPr lang="en-US" sz="800" dirty="0"/>
          </a:p>
          <a:p>
            <a:r>
              <a:rPr lang="en-US" sz="800" dirty="0" smtClean="0"/>
              <a:t>--</a:t>
            </a:r>
            <a:endParaRPr lang="en-US" sz="800" dirty="0"/>
          </a:p>
        </p:txBody>
      </p:sp>
    </p:spTree>
    <p:extLst>
      <p:ext uri="{BB962C8B-B14F-4D97-AF65-F5344CB8AC3E}">
        <p14:creationId xmlns:p14="http://schemas.microsoft.com/office/powerpoint/2010/main" val="1473582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10 SQL Summary </a:t>
            </a:r>
            <a:endParaRPr lang="en-US" dirty="0"/>
          </a:p>
        </p:txBody>
      </p:sp>
      <p:sp>
        <p:nvSpPr>
          <p:cNvPr id="3" name="Content Placeholder 2"/>
          <p:cNvSpPr>
            <a:spLocks noGrp="1"/>
          </p:cNvSpPr>
          <p:nvPr>
            <p:ph idx="1"/>
          </p:nvPr>
        </p:nvSpPr>
        <p:spPr/>
        <p:txBody>
          <a:bodyPr/>
          <a:lstStyle/>
          <a:p>
            <a:r>
              <a:rPr lang="en-US" dirty="0" smtClean="0"/>
              <a:t>Use my Top 10 SQL query or MONREPORT.CURRENTSQL report to identify the Top 10 SQL</a:t>
            </a:r>
          </a:p>
          <a:p>
            <a:pPr lvl="1"/>
            <a:r>
              <a:rPr lang="en-US" dirty="0" smtClean="0"/>
              <a:t>Tune the #1 SQL</a:t>
            </a:r>
          </a:p>
          <a:p>
            <a:r>
              <a:rPr lang="en-US" dirty="0" smtClean="0"/>
              <a:t>Or, use the SYSIBMADM.TOP_DYNAMIC_SQL Administrative view to identify and tune Top SQL</a:t>
            </a:r>
          </a:p>
          <a:p>
            <a:pPr marL="400050"/>
            <a:r>
              <a:rPr lang="en-US" dirty="0" smtClean="0"/>
              <a:t>TOP 10 SQL tuning process is an iterative process</a:t>
            </a:r>
          </a:p>
          <a:p>
            <a:pPr marL="400050"/>
            <a:r>
              <a:rPr lang="en-US" dirty="0" smtClean="0"/>
              <a:t>Keep tuning until you have done all the Top 10</a:t>
            </a:r>
          </a:p>
          <a:p>
            <a:pPr marL="400050"/>
            <a:r>
              <a:rPr lang="en-US" dirty="0" smtClean="0"/>
              <a:t>New SQL will show-up over time and you will have a new TOP 10 list</a:t>
            </a:r>
          </a:p>
        </p:txBody>
      </p:sp>
      <p:sp>
        <p:nvSpPr>
          <p:cNvPr id="4" name="Slide Number Placeholder 3"/>
          <p:cNvSpPr>
            <a:spLocks noGrp="1"/>
          </p:cNvSpPr>
          <p:nvPr>
            <p:ph type="sldNum" sz="quarter" idx="4"/>
          </p:nvPr>
        </p:nvSpPr>
        <p:spPr/>
        <p:txBody>
          <a:bodyPr/>
          <a:lstStyle/>
          <a:p>
            <a:fld id="{6C10C4C6-7284-4C2B-B661-EA1A2009BC76}" type="slidenum">
              <a:rPr lang="en-US" smtClean="0"/>
              <a:pPr/>
              <a:t>34</a:t>
            </a:fld>
            <a:endParaRPr lang="en-US" dirty="0"/>
          </a:p>
        </p:txBody>
      </p:sp>
    </p:spTree>
    <p:extLst>
      <p:ext uri="{BB962C8B-B14F-4D97-AF65-F5344CB8AC3E}">
        <p14:creationId xmlns:p14="http://schemas.microsoft.com/office/powerpoint/2010/main" val="25195284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8" y="685800"/>
            <a:ext cx="8382000" cy="914400"/>
          </a:xfrm>
        </p:spPr>
        <p:txBody>
          <a:bodyPr/>
          <a:lstStyle/>
          <a:p>
            <a:r>
              <a:rPr lang="en-US" dirty="0" smtClean="0"/>
              <a:t>Use of Dynamic SQL Snapshot</a:t>
            </a:r>
            <a:r>
              <a:rPr lang="en-US" dirty="0"/>
              <a:t> </a:t>
            </a:r>
            <a:r>
              <a:rPr lang="en-US" dirty="0" smtClean="0"/>
              <a:t>or Administrative View</a:t>
            </a:r>
            <a:endParaRPr lang="en-US" dirty="0"/>
          </a:p>
        </p:txBody>
      </p:sp>
      <p:sp>
        <p:nvSpPr>
          <p:cNvPr id="3" name="Content Placeholder 2"/>
          <p:cNvSpPr>
            <a:spLocks noGrp="1"/>
          </p:cNvSpPr>
          <p:nvPr>
            <p:ph idx="1"/>
          </p:nvPr>
        </p:nvSpPr>
        <p:spPr>
          <a:xfrm>
            <a:off x="76200" y="1524000"/>
            <a:ext cx="8839200" cy="4038600"/>
          </a:xfrm>
        </p:spPr>
        <p:txBody>
          <a:bodyPr/>
          <a:lstStyle/>
          <a:p>
            <a:r>
              <a:rPr lang="en-US" dirty="0" smtClean="0"/>
              <a:t>“Farm” the Dynamic SQL snapshot or Administrative View for resource intensive </a:t>
            </a:r>
            <a:r>
              <a:rPr lang="en-US" dirty="0" smtClean="0"/>
              <a:t>queries</a:t>
            </a:r>
          </a:p>
          <a:p>
            <a:r>
              <a:rPr lang="en-US" b="1" dirty="0" smtClean="0">
                <a:solidFill>
                  <a:schemeClr val="tx2">
                    <a:lumMod val="75000"/>
                  </a:schemeClr>
                </a:solidFill>
              </a:rPr>
              <a:t>In 9.7 and DB2 10 Replace snapshot with new MONREPORT.PKGCACHE Report (ranked by </a:t>
            </a:r>
            <a:r>
              <a:rPr lang="en-US" b="1" dirty="0" err="1" smtClean="0">
                <a:solidFill>
                  <a:schemeClr val="tx2">
                    <a:lumMod val="75000"/>
                  </a:schemeClr>
                </a:solidFill>
              </a:rPr>
              <a:t>num</a:t>
            </a:r>
            <a:r>
              <a:rPr lang="en-US" b="1" dirty="0" smtClean="0">
                <a:solidFill>
                  <a:schemeClr val="tx2">
                    <a:lumMod val="75000"/>
                  </a:schemeClr>
                </a:solidFill>
              </a:rPr>
              <a:t> exec, lock wait, I/O wait, rows read, rows modified cumulative and per execution and MON_GET_PKG_CACHE_STMT table function))</a:t>
            </a:r>
            <a:endParaRPr lang="en-US" b="1" dirty="0" smtClean="0">
              <a:solidFill>
                <a:schemeClr val="tx2">
                  <a:lumMod val="75000"/>
                </a:schemeClr>
              </a:solidFill>
            </a:endParaRPr>
          </a:p>
          <a:p>
            <a:pPr marL="0" indent="0">
              <a:buNone/>
            </a:pPr>
            <a:r>
              <a:rPr lang="en-US" sz="1600" dirty="0" smtClean="0"/>
              <a:t>"</a:t>
            </a:r>
            <a:r>
              <a:rPr lang="en-US" sz="1600" dirty="0"/>
              <a:t>select </a:t>
            </a:r>
            <a:r>
              <a:rPr lang="en-US" sz="1600" dirty="0" err="1"/>
              <a:t>num_executions</a:t>
            </a:r>
            <a:r>
              <a:rPr lang="en-US" sz="1600" dirty="0"/>
              <a:t> as </a:t>
            </a:r>
            <a:r>
              <a:rPr lang="en-US" sz="1600" dirty="0" err="1"/>
              <a:t>num_exec</a:t>
            </a:r>
            <a:r>
              <a:rPr lang="en-US" sz="1600" dirty="0"/>
              <a:t>, </a:t>
            </a:r>
            <a:r>
              <a:rPr lang="en-US" sz="1600" dirty="0" err="1"/>
              <a:t>num_compilations</a:t>
            </a:r>
            <a:r>
              <a:rPr lang="en-US" sz="1600" dirty="0"/>
              <a:t> as </a:t>
            </a:r>
            <a:r>
              <a:rPr lang="en-US" sz="1600" dirty="0" err="1"/>
              <a:t>num_comp</a:t>
            </a:r>
            <a:r>
              <a:rPr lang="en-US" sz="1600" dirty="0"/>
              <a:t>,  </a:t>
            </a:r>
            <a:r>
              <a:rPr lang="en-US" sz="1600" dirty="0" err="1"/>
              <a:t>prep_time_worst</a:t>
            </a:r>
            <a:r>
              <a:rPr lang="en-US" sz="1600" dirty="0"/>
              <a:t> as </a:t>
            </a:r>
            <a:r>
              <a:rPr lang="en-US" sz="1600" dirty="0" err="1"/>
              <a:t>worst_prep</a:t>
            </a:r>
            <a:r>
              <a:rPr lang="en-US" sz="1600" dirty="0"/>
              <a:t>, </a:t>
            </a:r>
            <a:r>
              <a:rPr lang="en-US" sz="1600" dirty="0" err="1"/>
              <a:t>prep_time_best</a:t>
            </a:r>
            <a:r>
              <a:rPr lang="en-US" sz="1600" dirty="0"/>
              <a:t> as </a:t>
            </a:r>
            <a:r>
              <a:rPr lang="en-US" sz="1600" dirty="0" err="1"/>
              <a:t>best_prep</a:t>
            </a:r>
            <a:r>
              <a:rPr lang="en-US" sz="1600" dirty="0"/>
              <a:t>,</a:t>
            </a:r>
            <a:r>
              <a:rPr lang="en-US" sz="1600" b="1" dirty="0">
                <a:solidFill>
                  <a:srgbClr val="004C93"/>
                </a:solidFill>
              </a:rPr>
              <a:t> </a:t>
            </a:r>
            <a:r>
              <a:rPr lang="en-US" sz="1600" b="1" dirty="0" err="1">
                <a:solidFill>
                  <a:srgbClr val="004C93"/>
                </a:solidFill>
              </a:rPr>
              <a:t>rows_read</a:t>
            </a:r>
            <a:r>
              <a:rPr lang="en-US" sz="1600" b="1" dirty="0">
                <a:solidFill>
                  <a:srgbClr val="004C93"/>
                </a:solidFill>
              </a:rPr>
              <a:t> </a:t>
            </a:r>
            <a:r>
              <a:rPr lang="en-US" sz="1600" dirty="0"/>
              <a:t>as </a:t>
            </a:r>
            <a:r>
              <a:rPr lang="en-US" sz="1600" dirty="0" err="1"/>
              <a:t>rr</a:t>
            </a:r>
            <a:r>
              <a:rPr lang="en-US" sz="1600" dirty="0"/>
              <a:t>,</a:t>
            </a:r>
          </a:p>
          <a:p>
            <a:pPr marL="0" indent="0">
              <a:buNone/>
            </a:pPr>
            <a:r>
              <a:rPr lang="en-US" sz="1600" dirty="0" err="1"/>
              <a:t>rows_written</a:t>
            </a:r>
            <a:r>
              <a:rPr lang="en-US" sz="1600" dirty="0"/>
              <a:t> as </a:t>
            </a:r>
            <a:r>
              <a:rPr lang="en-US" sz="1600" dirty="0" err="1" smtClean="0"/>
              <a:t>rw,</a:t>
            </a:r>
            <a:r>
              <a:rPr lang="en-US" sz="1600" b="1" dirty="0" err="1" smtClean="0">
                <a:solidFill>
                  <a:srgbClr val="004C93"/>
                </a:solidFill>
              </a:rPr>
              <a:t>stmt_sorts</a:t>
            </a:r>
            <a:r>
              <a:rPr lang="en-US" sz="1600" dirty="0" smtClean="0"/>
              <a:t> </a:t>
            </a:r>
            <a:r>
              <a:rPr lang="en-US" sz="1600" dirty="0"/>
              <a:t>as sorts, </a:t>
            </a:r>
            <a:r>
              <a:rPr lang="en-US" sz="1600" b="1" dirty="0" err="1">
                <a:solidFill>
                  <a:srgbClr val="004C93"/>
                </a:solidFill>
              </a:rPr>
              <a:t>sort_overflows</a:t>
            </a:r>
            <a:r>
              <a:rPr lang="en-US" sz="1600" dirty="0"/>
              <a:t> as </a:t>
            </a:r>
            <a:r>
              <a:rPr lang="en-US" sz="1600" dirty="0" err="1"/>
              <a:t>sort_oflows</a:t>
            </a:r>
            <a:r>
              <a:rPr lang="en-US" sz="1600" dirty="0"/>
              <a:t>, </a:t>
            </a:r>
            <a:r>
              <a:rPr lang="en-US" sz="1600" dirty="0" err="1"/>
              <a:t>total_exec_time</a:t>
            </a:r>
            <a:r>
              <a:rPr lang="en-US" sz="1600" dirty="0"/>
              <a:t> as </a:t>
            </a:r>
            <a:r>
              <a:rPr lang="en-US" sz="1600" dirty="0" err="1"/>
              <a:t>tot_time</a:t>
            </a:r>
            <a:r>
              <a:rPr lang="en-US" sz="1600" dirty="0"/>
              <a:t>, </a:t>
            </a:r>
            <a:r>
              <a:rPr lang="en-US" sz="1600" dirty="0" err="1"/>
              <a:t>total_exec_time_ms</a:t>
            </a:r>
            <a:r>
              <a:rPr lang="en-US" sz="1600" dirty="0"/>
              <a:t> as </a:t>
            </a:r>
            <a:r>
              <a:rPr lang="en-US" sz="1600" dirty="0" err="1"/>
              <a:t>tot_timems</a:t>
            </a:r>
            <a:r>
              <a:rPr lang="en-US" sz="1600" dirty="0"/>
              <a:t>, </a:t>
            </a:r>
            <a:r>
              <a:rPr lang="en-US" sz="1600" dirty="0" err="1"/>
              <a:t>total_usr_cpu_time</a:t>
            </a:r>
            <a:endParaRPr lang="en-US" sz="1600" dirty="0"/>
          </a:p>
          <a:p>
            <a:pPr marL="0" indent="0">
              <a:buNone/>
            </a:pPr>
            <a:r>
              <a:rPr lang="en-US" sz="1600" dirty="0"/>
              <a:t>as </a:t>
            </a:r>
            <a:r>
              <a:rPr lang="en-US" sz="1600" dirty="0" err="1"/>
              <a:t>totusertime</a:t>
            </a:r>
            <a:r>
              <a:rPr lang="en-US" sz="1600" dirty="0"/>
              <a:t>, </a:t>
            </a:r>
            <a:r>
              <a:rPr lang="en-US" sz="1600" dirty="0" err="1"/>
              <a:t>total_usr_cpu_time_ms</a:t>
            </a:r>
            <a:r>
              <a:rPr lang="en-US" sz="1600" dirty="0"/>
              <a:t> as </a:t>
            </a:r>
            <a:r>
              <a:rPr lang="en-US" sz="1600" dirty="0" err="1"/>
              <a:t>totusrcpums</a:t>
            </a:r>
            <a:r>
              <a:rPr lang="en-US" sz="1600" dirty="0"/>
              <a:t>,</a:t>
            </a:r>
          </a:p>
          <a:p>
            <a:pPr marL="0" indent="0">
              <a:buNone/>
            </a:pPr>
            <a:r>
              <a:rPr lang="en-US" sz="1600" b="1" dirty="0" err="1">
                <a:solidFill>
                  <a:srgbClr val="004C93"/>
                </a:solidFill>
              </a:rPr>
              <a:t>total_sys_cpu_time</a:t>
            </a:r>
            <a:r>
              <a:rPr lang="en-US" sz="1600" dirty="0"/>
              <a:t> as sys, </a:t>
            </a:r>
            <a:r>
              <a:rPr lang="en-US" sz="1600" dirty="0" err="1"/>
              <a:t>total_sys_cpu_time_ms</a:t>
            </a:r>
            <a:r>
              <a:rPr lang="en-US" sz="1600" dirty="0"/>
              <a:t> as </a:t>
            </a:r>
            <a:r>
              <a:rPr lang="en-US" sz="1600" dirty="0" err="1"/>
              <a:t>sysms</a:t>
            </a:r>
            <a:r>
              <a:rPr lang="en-US" sz="1600" dirty="0"/>
              <a:t>, </a:t>
            </a:r>
            <a:r>
              <a:rPr lang="en-US" sz="1600" dirty="0" err="1"/>
              <a:t>total_sys_cpu_time</a:t>
            </a:r>
            <a:r>
              <a:rPr lang="en-US" sz="1600" dirty="0"/>
              <a:t> as </a:t>
            </a:r>
            <a:r>
              <a:rPr lang="en-US" sz="1600" dirty="0" err="1"/>
              <a:t>syscpu</a:t>
            </a:r>
            <a:r>
              <a:rPr lang="en-US" sz="1600" dirty="0"/>
              <a:t>, </a:t>
            </a:r>
            <a:r>
              <a:rPr lang="en-US" sz="1600" dirty="0" err="1"/>
              <a:t>total_sys_cpu_time_ms</a:t>
            </a:r>
            <a:r>
              <a:rPr lang="en-US" sz="1600" dirty="0"/>
              <a:t> as </a:t>
            </a:r>
            <a:r>
              <a:rPr lang="en-US" sz="1600" dirty="0" err="1" smtClean="0"/>
              <a:t>syscpums</a:t>
            </a:r>
            <a:r>
              <a:rPr lang="en-US" sz="1600" dirty="0" smtClean="0"/>
              <a:t> , </a:t>
            </a:r>
            <a:r>
              <a:rPr lang="en-US" sz="1600" b="1" dirty="0" err="1">
                <a:solidFill>
                  <a:srgbClr val="006600"/>
                </a:solidFill>
              </a:rPr>
              <a:t>substr</a:t>
            </a:r>
            <a:r>
              <a:rPr lang="en-US" sz="1600" b="1" dirty="0">
                <a:solidFill>
                  <a:srgbClr val="006600"/>
                </a:solidFill>
              </a:rPr>
              <a:t>(stmt_text,1,5999)</a:t>
            </a:r>
            <a:r>
              <a:rPr lang="en-US" sz="1600" dirty="0"/>
              <a:t> as </a:t>
            </a:r>
            <a:r>
              <a:rPr lang="en-US" sz="1600" dirty="0" err="1"/>
              <a:t>stmt_text</a:t>
            </a:r>
            <a:r>
              <a:rPr lang="en-US" sz="1600" dirty="0"/>
              <a:t> from</a:t>
            </a:r>
          </a:p>
          <a:p>
            <a:pPr marL="0" indent="0">
              <a:buNone/>
            </a:pPr>
            <a:r>
              <a:rPr lang="en-US" sz="1600" dirty="0" err="1"/>
              <a:t>sysibmadm.snapdyn_sql</a:t>
            </a:r>
            <a:r>
              <a:rPr lang="en-US" sz="1600" dirty="0"/>
              <a:t> where </a:t>
            </a:r>
            <a:r>
              <a:rPr lang="en-US" sz="1600" dirty="0" err="1"/>
              <a:t>total_sys_cpu_time</a:t>
            </a:r>
            <a:r>
              <a:rPr lang="en-US" sz="1600" dirty="0"/>
              <a:t> &gt; 1 or </a:t>
            </a:r>
            <a:r>
              <a:rPr lang="en-US" sz="1600" dirty="0" err="1"/>
              <a:t>total_usr_cpu_time</a:t>
            </a:r>
            <a:r>
              <a:rPr lang="en-US" sz="1600" dirty="0"/>
              <a:t> &gt; 1 order by </a:t>
            </a:r>
            <a:r>
              <a:rPr lang="en-US" sz="1600" dirty="0" err="1"/>
              <a:t>total_usr_cpu_time</a:t>
            </a:r>
            <a:r>
              <a:rPr lang="en-US" sz="1600" dirty="0"/>
              <a:t>, </a:t>
            </a:r>
            <a:r>
              <a:rPr lang="en-US" sz="1600" dirty="0" err="1" smtClean="0"/>
              <a:t>total_sys_cpu_time,num_compilations</a:t>
            </a:r>
            <a:r>
              <a:rPr lang="en-US" sz="1600" dirty="0"/>
              <a:t>, </a:t>
            </a:r>
            <a:r>
              <a:rPr lang="en-US" sz="1600" dirty="0" err="1"/>
              <a:t>prep_time_worst</a:t>
            </a:r>
            <a:r>
              <a:rPr lang="en-US" sz="1600" dirty="0" smtClean="0"/>
              <a:t>"</a:t>
            </a:r>
          </a:p>
          <a:p>
            <a:pPr marL="0" indent="0">
              <a:buNone/>
            </a:pPr>
            <a:endParaRPr lang="en-US" dirty="0" smtClean="0"/>
          </a:p>
          <a:p>
            <a:endParaRPr lang="en-US" dirty="0"/>
          </a:p>
          <a:p>
            <a:endParaRPr lang="en-US" dirty="0" smtClean="0"/>
          </a:p>
          <a:p>
            <a:endParaRPr lang="en-US" dirty="0"/>
          </a:p>
          <a:p>
            <a:pPr marL="0" indent="0">
              <a:buNone/>
            </a:pPr>
            <a:endParaRPr lang="en-US" dirty="0" smtClean="0"/>
          </a:p>
        </p:txBody>
      </p:sp>
      <p:sp>
        <p:nvSpPr>
          <p:cNvPr id="4" name="Slide Number Placeholder 3"/>
          <p:cNvSpPr>
            <a:spLocks noGrp="1"/>
          </p:cNvSpPr>
          <p:nvPr>
            <p:ph type="sldNum" sz="quarter" idx="4"/>
          </p:nvPr>
        </p:nvSpPr>
        <p:spPr/>
        <p:txBody>
          <a:bodyPr/>
          <a:lstStyle/>
          <a:p>
            <a:fld id="{6C10C4C6-7284-4C2B-B661-EA1A2009BC76}" type="slidenum">
              <a:rPr lang="en-US" smtClean="0"/>
              <a:pPr/>
              <a:t>35</a:t>
            </a:fld>
            <a:endParaRPr lang="en-US" dirty="0"/>
          </a:p>
        </p:txBody>
      </p:sp>
      <p:sp>
        <p:nvSpPr>
          <p:cNvPr id="6" name="Rectangle 1"/>
          <p:cNvSpPr>
            <a:spLocks noChangeArrowheads="1"/>
          </p:cNvSpPr>
          <p:nvPr/>
        </p:nvSpPr>
        <p:spPr bwMode="auto">
          <a:xfrm>
            <a:off x="381000" y="38131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8354508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DB2 9.7 and DB2 10 - MONREPORT Module Stored Procedure Reports</a:t>
            </a:r>
            <a:endParaRPr lang="en-US" dirty="0"/>
          </a:p>
        </p:txBody>
      </p:sp>
      <p:sp>
        <p:nvSpPr>
          <p:cNvPr id="3" name="Content Placeholder 2"/>
          <p:cNvSpPr>
            <a:spLocks noGrp="1"/>
          </p:cNvSpPr>
          <p:nvPr>
            <p:ph idx="1"/>
          </p:nvPr>
        </p:nvSpPr>
        <p:spPr/>
        <p:txBody>
          <a:bodyPr/>
          <a:lstStyle/>
          <a:p>
            <a:r>
              <a:rPr lang="en-US" dirty="0" err="1" smtClean="0"/>
              <a:t>Monreport.currentsql</a:t>
            </a:r>
            <a:r>
              <a:rPr lang="en-US" dirty="0" smtClean="0"/>
              <a:t>: (Top 10 SQL currently running with entire SQL)</a:t>
            </a:r>
          </a:p>
          <a:p>
            <a:r>
              <a:rPr lang="en-US" dirty="0" err="1" smtClean="0"/>
              <a:t>Monreport.pkgcache</a:t>
            </a:r>
            <a:r>
              <a:rPr lang="en-US" dirty="0" smtClean="0"/>
              <a:t>: (Top SQL from package cache, per </a:t>
            </a:r>
            <a:r>
              <a:rPr lang="en-US" dirty="0" err="1" smtClean="0"/>
              <a:t>stmt</a:t>
            </a:r>
            <a:r>
              <a:rPr lang="en-US" dirty="0" smtClean="0"/>
              <a:t> and per execution, partial SQL)</a:t>
            </a:r>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36</a:t>
            </a:fld>
            <a:endParaRPr lang="en-US" dirty="0"/>
          </a:p>
        </p:txBody>
      </p:sp>
    </p:spTree>
    <p:extLst>
      <p:ext uri="{BB962C8B-B14F-4D97-AF65-F5344CB8AC3E}">
        <p14:creationId xmlns:p14="http://schemas.microsoft.com/office/powerpoint/2010/main" val="16284238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db2pd –</a:t>
            </a:r>
            <a:r>
              <a:rPr lang="en-US" dirty="0" err="1" smtClean="0"/>
              <a:t>tcbstats</a:t>
            </a:r>
            <a:r>
              <a:rPr lang="en-US" dirty="0" smtClean="0"/>
              <a:t> 	</a:t>
            </a:r>
            <a:endParaRPr lang="en-US" dirty="0"/>
          </a:p>
        </p:txBody>
      </p:sp>
      <p:sp>
        <p:nvSpPr>
          <p:cNvPr id="3" name="Content Placeholder 2"/>
          <p:cNvSpPr>
            <a:spLocks noGrp="1"/>
          </p:cNvSpPr>
          <p:nvPr>
            <p:ph idx="1"/>
          </p:nvPr>
        </p:nvSpPr>
        <p:spPr/>
        <p:txBody>
          <a:bodyPr/>
          <a:lstStyle/>
          <a:p>
            <a:r>
              <a:rPr lang="en-US" dirty="0" smtClean="0"/>
              <a:t>Used the –</a:t>
            </a:r>
            <a:r>
              <a:rPr lang="en-US" dirty="0" err="1" smtClean="0"/>
              <a:t>tcbstats</a:t>
            </a:r>
            <a:r>
              <a:rPr lang="en-US" dirty="0" smtClean="0"/>
              <a:t> option to identify tables being scanned, page overflows, highly active tables, index splits, unused indexes, indexes scanned, indexes used for index-only access, index include column usage and types of table activity (Inserts, Deletes, Updates)</a:t>
            </a:r>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37</a:t>
            </a:fld>
            <a:endParaRPr lang="en-US" dirty="0"/>
          </a:p>
        </p:txBody>
      </p:sp>
    </p:spTree>
    <p:extLst>
      <p:ext uri="{BB962C8B-B14F-4D97-AF65-F5344CB8AC3E}">
        <p14:creationId xmlns:p14="http://schemas.microsoft.com/office/powerpoint/2010/main" val="31862016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604" name="Rectangle 700"/>
          <p:cNvSpPr>
            <a:spLocks noGrp="1" noChangeArrowheads="1"/>
          </p:cNvSpPr>
          <p:nvPr>
            <p:ph type="title"/>
          </p:nvPr>
        </p:nvSpPr>
        <p:spPr/>
        <p:txBody>
          <a:bodyPr/>
          <a:lstStyle/>
          <a:p>
            <a:r>
              <a:rPr lang="en-US" dirty="0" smtClean="0"/>
              <a:t>db2pd –</a:t>
            </a:r>
            <a:r>
              <a:rPr lang="en-US" dirty="0" err="1" smtClean="0"/>
              <a:t>db</a:t>
            </a:r>
            <a:r>
              <a:rPr lang="en-US" dirty="0" smtClean="0"/>
              <a:t> GTS1 -</a:t>
            </a:r>
            <a:r>
              <a:rPr lang="en-US" dirty="0" err="1" smtClean="0"/>
              <a:t>tcbstats</a:t>
            </a:r>
            <a:r>
              <a:rPr lang="en-US" dirty="0" smtClean="0"/>
              <a:t> </a:t>
            </a:r>
            <a:r>
              <a:rPr lang="en-US" dirty="0"/>
              <a:t>Example</a:t>
            </a:r>
          </a:p>
        </p:txBody>
      </p:sp>
      <p:graphicFrame>
        <p:nvGraphicFramePr>
          <p:cNvPr id="252603" name="Object 699"/>
          <p:cNvGraphicFramePr>
            <a:graphicFrameLocks noGrp="1" noChangeAspect="1"/>
          </p:cNvGraphicFramePr>
          <p:nvPr>
            <p:ph idx="1"/>
          </p:nvPr>
        </p:nvGraphicFramePr>
        <p:xfrm>
          <a:off x="155575" y="2286000"/>
          <a:ext cx="7947025" cy="3429000"/>
        </p:xfrm>
        <a:graphic>
          <a:graphicData uri="http://schemas.openxmlformats.org/presentationml/2006/ole">
            <mc:AlternateContent xmlns:mc="http://schemas.openxmlformats.org/markup-compatibility/2006">
              <mc:Choice xmlns:v="urn:schemas-microsoft-com:vml" Requires="v">
                <p:oleObj spid="_x0000_s1084" name="Worksheet" r:id="rId4" imgW="10382165" imgH="3086077" progId="Excel.Sheet.8">
                  <p:embed/>
                </p:oleObj>
              </mc:Choice>
              <mc:Fallback>
                <p:oleObj name="Worksheet" r:id="rId4" imgW="10382165" imgH="3086077"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5" y="2286000"/>
                        <a:ext cx="7947025"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2606" name="Oval 702"/>
          <p:cNvSpPr>
            <a:spLocks noChangeArrowheads="1"/>
          </p:cNvSpPr>
          <p:nvPr/>
        </p:nvSpPr>
        <p:spPr bwMode="auto">
          <a:xfrm>
            <a:off x="3352800" y="1905000"/>
            <a:ext cx="609600" cy="1600200"/>
          </a:xfrm>
          <a:prstGeom prst="ellipse">
            <a:avLst/>
          </a:prstGeom>
          <a:solidFill>
            <a:schemeClr val="accent1">
              <a:alpha val="0"/>
            </a:schemeClr>
          </a:solidFill>
          <a:ln w="158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2607" name="Oval 703"/>
          <p:cNvSpPr>
            <a:spLocks noChangeArrowheads="1"/>
          </p:cNvSpPr>
          <p:nvPr/>
        </p:nvSpPr>
        <p:spPr bwMode="auto">
          <a:xfrm>
            <a:off x="4419600" y="2819400"/>
            <a:ext cx="609600" cy="1600200"/>
          </a:xfrm>
          <a:prstGeom prst="ellipse">
            <a:avLst/>
          </a:prstGeom>
          <a:solidFill>
            <a:schemeClr val="accent1">
              <a:alpha val="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2608" name="Oval 704"/>
          <p:cNvSpPr>
            <a:spLocks noChangeArrowheads="1"/>
          </p:cNvSpPr>
          <p:nvPr/>
        </p:nvSpPr>
        <p:spPr bwMode="auto">
          <a:xfrm>
            <a:off x="5029200" y="1752600"/>
            <a:ext cx="838200" cy="1600200"/>
          </a:xfrm>
          <a:prstGeom prst="ellipse">
            <a:avLst/>
          </a:prstGeom>
          <a:solidFill>
            <a:schemeClr val="accent1">
              <a:alpha val="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2609" name="Oval 705"/>
          <p:cNvSpPr>
            <a:spLocks noChangeArrowheads="1"/>
          </p:cNvSpPr>
          <p:nvPr/>
        </p:nvSpPr>
        <p:spPr bwMode="auto">
          <a:xfrm>
            <a:off x="6324600" y="2895600"/>
            <a:ext cx="457200" cy="838200"/>
          </a:xfrm>
          <a:prstGeom prst="ellipse">
            <a:avLst/>
          </a:prstGeom>
          <a:solidFill>
            <a:schemeClr val="accent1">
              <a:alpha val="0"/>
            </a:schemeClr>
          </a:solidFill>
          <a:ln w="158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2610" name="Oval 706"/>
          <p:cNvSpPr>
            <a:spLocks noChangeArrowheads="1"/>
          </p:cNvSpPr>
          <p:nvPr/>
        </p:nvSpPr>
        <p:spPr bwMode="auto">
          <a:xfrm>
            <a:off x="6858000" y="2819400"/>
            <a:ext cx="533400" cy="914400"/>
          </a:xfrm>
          <a:prstGeom prst="ellipse">
            <a:avLst/>
          </a:prstGeom>
          <a:solidFill>
            <a:schemeClr val="accent1">
              <a:alpha val="0"/>
            </a:schemeClr>
          </a:solidFill>
          <a:ln w="158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52611" name="Picture 707" descr="MCj021501900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3800" y="762000"/>
            <a:ext cx="160020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5849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p:txBody>
          <a:bodyPr/>
          <a:lstStyle/>
          <a:p>
            <a:r>
              <a:rPr lang="en-US" dirty="0" smtClean="0"/>
              <a:t>db2pd -</a:t>
            </a:r>
            <a:r>
              <a:rPr lang="en-US" dirty="0" err="1" smtClean="0"/>
              <a:t>db</a:t>
            </a:r>
            <a:r>
              <a:rPr lang="en-US" dirty="0" smtClean="0"/>
              <a:t> &lt;</a:t>
            </a:r>
            <a:r>
              <a:rPr lang="en-US" dirty="0" err="1" smtClean="0"/>
              <a:t>dbname</a:t>
            </a:r>
            <a:r>
              <a:rPr lang="en-US" dirty="0" smtClean="0"/>
              <a:t>&gt; -</a:t>
            </a:r>
            <a:r>
              <a:rPr lang="en-US" dirty="0" err="1" smtClean="0"/>
              <a:t>tcbstats</a:t>
            </a:r>
            <a:r>
              <a:rPr lang="en-US" dirty="0" smtClean="0"/>
              <a:t> </a:t>
            </a:r>
            <a:r>
              <a:rPr lang="en-US" dirty="0"/>
              <a:t>index option</a:t>
            </a:r>
          </a:p>
        </p:txBody>
      </p:sp>
      <p:sp>
        <p:nvSpPr>
          <p:cNvPr id="256003" name="Rectangle 3"/>
          <p:cNvSpPr>
            <a:spLocks noGrp="1" noChangeArrowheads="1"/>
          </p:cNvSpPr>
          <p:nvPr>
            <p:ph type="body" sz="half" idx="1"/>
          </p:nvPr>
        </p:nvSpPr>
        <p:spPr>
          <a:xfrm>
            <a:off x="304800" y="1905000"/>
            <a:ext cx="7239000" cy="4419600"/>
          </a:xfrm>
        </p:spPr>
        <p:txBody>
          <a:bodyPr/>
          <a:lstStyle/>
          <a:p>
            <a:r>
              <a:rPr lang="en-US" sz="2100" dirty="0"/>
              <a:t>Command: </a:t>
            </a:r>
            <a:r>
              <a:rPr lang="en-US" sz="2100" b="1" dirty="0">
                <a:solidFill>
                  <a:srgbClr val="006600"/>
                </a:solidFill>
              </a:rPr>
              <a:t>db2pd –</a:t>
            </a:r>
            <a:r>
              <a:rPr lang="en-US" sz="2100" b="1" dirty="0" err="1">
                <a:solidFill>
                  <a:srgbClr val="006600"/>
                </a:solidFill>
              </a:rPr>
              <a:t>db</a:t>
            </a:r>
            <a:r>
              <a:rPr lang="en-US" sz="2100" b="1" dirty="0">
                <a:solidFill>
                  <a:srgbClr val="006600"/>
                </a:solidFill>
              </a:rPr>
              <a:t> </a:t>
            </a:r>
            <a:r>
              <a:rPr lang="en-US" sz="2100" b="1" dirty="0" smtClean="0">
                <a:solidFill>
                  <a:srgbClr val="006600"/>
                </a:solidFill>
              </a:rPr>
              <a:t>GTS1 </a:t>
            </a:r>
            <a:r>
              <a:rPr lang="en-US" sz="2100" b="1" dirty="0">
                <a:solidFill>
                  <a:srgbClr val="006600"/>
                </a:solidFill>
              </a:rPr>
              <a:t>–</a:t>
            </a:r>
            <a:r>
              <a:rPr lang="en-US" sz="2100" b="1" dirty="0" err="1">
                <a:solidFill>
                  <a:srgbClr val="006600"/>
                </a:solidFill>
              </a:rPr>
              <a:t>tcbstats</a:t>
            </a:r>
            <a:r>
              <a:rPr lang="en-US" sz="2100" b="1" dirty="0">
                <a:solidFill>
                  <a:srgbClr val="006600"/>
                </a:solidFill>
              </a:rPr>
              <a:t> index</a:t>
            </a:r>
          </a:p>
          <a:p>
            <a:pPr>
              <a:buFontTx/>
              <a:buNone/>
            </a:pPr>
            <a:endParaRPr lang="en-US" sz="2100" dirty="0"/>
          </a:p>
        </p:txBody>
      </p:sp>
      <p:sp>
        <p:nvSpPr>
          <p:cNvPr id="256006" name="Oval 6"/>
          <p:cNvSpPr>
            <a:spLocks noChangeArrowheads="1"/>
          </p:cNvSpPr>
          <p:nvPr/>
        </p:nvSpPr>
        <p:spPr bwMode="auto">
          <a:xfrm>
            <a:off x="3763488" y="3429000"/>
            <a:ext cx="457200" cy="990600"/>
          </a:xfrm>
          <a:prstGeom prst="ellipse">
            <a:avLst/>
          </a:prstGeom>
          <a:solidFill>
            <a:schemeClr val="bg1">
              <a:alpha val="0"/>
            </a:schemeClr>
          </a:solidFill>
          <a:ln w="1587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07" name="Oval 7"/>
          <p:cNvSpPr>
            <a:spLocks noChangeArrowheads="1"/>
          </p:cNvSpPr>
          <p:nvPr/>
        </p:nvSpPr>
        <p:spPr bwMode="auto">
          <a:xfrm>
            <a:off x="4191000" y="2933700"/>
            <a:ext cx="457200" cy="990600"/>
          </a:xfrm>
          <a:prstGeom prst="ellipse">
            <a:avLst/>
          </a:prstGeom>
          <a:solidFill>
            <a:schemeClr val="bg1">
              <a:alpha val="0"/>
            </a:schemeClr>
          </a:solidFill>
          <a:ln w="158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56009" name="Picture 9" descr="MCj0215019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5987" y="1523505"/>
            <a:ext cx="1600200" cy="14478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Content Placeholder 2"/>
          <p:cNvGraphicFramePr>
            <a:graphicFrameLocks noGrp="1" noChangeAspect="1"/>
          </p:cNvGraphicFramePr>
          <p:nvPr>
            <p:ph sz="half" idx="2"/>
            <p:extLst>
              <p:ext uri="{D42A27DB-BD31-4B8C-83A1-F6EECF244321}">
                <p14:modId xmlns:p14="http://schemas.microsoft.com/office/powerpoint/2010/main" val="557011825"/>
              </p:ext>
            </p:extLst>
          </p:nvPr>
        </p:nvGraphicFramePr>
        <p:xfrm>
          <a:off x="553687" y="2971305"/>
          <a:ext cx="6972300" cy="2971800"/>
        </p:xfrm>
        <a:graphic>
          <a:graphicData uri="http://schemas.openxmlformats.org/presentationml/2006/ole">
            <mc:AlternateContent xmlns:mc="http://schemas.openxmlformats.org/markup-compatibility/2006">
              <mc:Choice xmlns:v="urn:schemas-microsoft-com:vml" Requires="v">
                <p:oleObj spid="_x0000_s2108" name="Worksheet" r:id="rId5" imgW="11420388" imgH="2295515" progId="Excel.Sheet.12">
                  <p:embed/>
                </p:oleObj>
              </mc:Choice>
              <mc:Fallback>
                <p:oleObj name="Worksheet" r:id="rId5" imgW="11420388" imgH="2295515" progId="Excel.Sheet.12">
                  <p:embed/>
                  <p:pic>
                    <p:nvPicPr>
                      <p:cNvPr id="0" name=""/>
                      <p:cNvPicPr/>
                      <p:nvPr/>
                    </p:nvPicPr>
                    <p:blipFill>
                      <a:blip r:embed="rId6"/>
                      <a:stretch>
                        <a:fillRect/>
                      </a:stretch>
                    </p:blipFill>
                    <p:spPr>
                      <a:xfrm>
                        <a:off x="553687" y="2971305"/>
                        <a:ext cx="6972300" cy="2971800"/>
                      </a:xfrm>
                      <a:prstGeom prst="rect">
                        <a:avLst/>
                      </a:prstGeom>
                    </p:spPr>
                  </p:pic>
                </p:oleObj>
              </mc:Fallback>
            </mc:AlternateContent>
          </a:graphicData>
        </a:graphic>
      </p:graphicFrame>
    </p:spTree>
    <p:extLst>
      <p:ext uri="{BB962C8B-B14F-4D97-AF65-F5344CB8AC3E}">
        <p14:creationId xmlns:p14="http://schemas.microsoft.com/office/powerpoint/2010/main" val="6445762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Unused Indexes using SYSCAT.INDEXES view  </a:t>
            </a:r>
            <a:endParaRPr lang="en-US" dirty="0"/>
          </a:p>
        </p:txBody>
      </p:sp>
      <p:sp>
        <p:nvSpPr>
          <p:cNvPr id="3" name="Content Placeholder 2"/>
          <p:cNvSpPr>
            <a:spLocks noGrp="1"/>
          </p:cNvSpPr>
          <p:nvPr>
            <p:ph idx="1"/>
          </p:nvPr>
        </p:nvSpPr>
        <p:spPr/>
        <p:txBody>
          <a:bodyPr/>
          <a:lstStyle/>
          <a:p>
            <a:r>
              <a:rPr lang="en-US" dirty="0" smtClean="0"/>
              <a:t>“db2 describe table </a:t>
            </a:r>
            <a:r>
              <a:rPr lang="en-US" dirty="0" err="1" smtClean="0"/>
              <a:t>syscat.indexes</a:t>
            </a:r>
            <a:r>
              <a:rPr lang="en-US" dirty="0" smtClean="0"/>
              <a:t>”</a:t>
            </a:r>
          </a:p>
          <a:p>
            <a:r>
              <a:rPr lang="en-US" dirty="0" smtClean="0"/>
              <a:t>“select </a:t>
            </a:r>
            <a:r>
              <a:rPr lang="en-US" dirty="0" err="1" smtClean="0"/>
              <a:t>lastused,indname</a:t>
            </a:r>
            <a:r>
              <a:rPr lang="en-US" dirty="0" smtClean="0"/>
              <a:t>, </a:t>
            </a:r>
            <a:r>
              <a:rPr lang="en-US" dirty="0" err="1" smtClean="0"/>
              <a:t>tabname</a:t>
            </a:r>
            <a:r>
              <a:rPr lang="en-US" dirty="0" smtClean="0"/>
              <a:t> from </a:t>
            </a:r>
            <a:r>
              <a:rPr lang="en-US" dirty="0" err="1" smtClean="0"/>
              <a:t>syscat.indexes</a:t>
            </a:r>
            <a:r>
              <a:rPr lang="en-US" dirty="0" smtClean="0"/>
              <a:t> where </a:t>
            </a:r>
            <a:r>
              <a:rPr lang="en-US" dirty="0" err="1" smtClean="0"/>
              <a:t>lastused</a:t>
            </a:r>
            <a:r>
              <a:rPr lang="en-US" dirty="0" smtClean="0"/>
              <a:t> &gt; ‘2012-01-01’”  (note: Available in DB2 9.7 and above)</a:t>
            </a:r>
          </a:p>
          <a:p>
            <a:r>
              <a:rPr lang="en-US" dirty="0" smtClean="0"/>
              <a:t>Great feature for identifying unused indexes for large applications like PeopleSoft and SAP</a:t>
            </a:r>
          </a:p>
          <a:p>
            <a:r>
              <a:rPr lang="en-US" dirty="0" smtClean="0"/>
              <a:t>Review unused indexes with application developers and known weekly, monthly or yearly processes to prevent accidental drop of used index</a:t>
            </a:r>
          </a:p>
          <a:p>
            <a:r>
              <a:rPr lang="en-US" dirty="0" smtClean="0"/>
              <a:t>But, by all means, get rid of unused indexes!</a:t>
            </a:r>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40</a:t>
            </a:fld>
            <a:endParaRPr lang="en-US" dirty="0"/>
          </a:p>
        </p:txBody>
      </p:sp>
    </p:spTree>
    <p:extLst>
      <p:ext uri="{BB962C8B-B14F-4D97-AF65-F5344CB8AC3E}">
        <p14:creationId xmlns:p14="http://schemas.microsoft.com/office/powerpoint/2010/main" val="358725781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LASTUSED Column of SYSCAT.INDEXES 9.7 FP3a and below</a:t>
            </a:r>
            <a:endParaRPr lang="en-US" dirty="0"/>
          </a:p>
        </p:txBody>
      </p:sp>
      <p:sp>
        <p:nvSpPr>
          <p:cNvPr id="3" name="Content Placeholder 2"/>
          <p:cNvSpPr>
            <a:spLocks noGrp="1"/>
          </p:cNvSpPr>
          <p:nvPr>
            <p:ph idx="1"/>
          </p:nvPr>
        </p:nvSpPr>
        <p:spPr/>
        <p:txBody>
          <a:bodyPr/>
          <a:lstStyle/>
          <a:p>
            <a:r>
              <a:rPr lang="en-US" dirty="0" smtClean="0"/>
              <a:t>Column does not reflect last used data correctly if indexes created in a different table space than table	</a:t>
            </a:r>
          </a:p>
          <a:p>
            <a:r>
              <a:rPr lang="en-US" dirty="0"/>
              <a:t>Fix is </a:t>
            </a:r>
            <a:r>
              <a:rPr lang="en-US" dirty="0" smtClean="0"/>
              <a:t>to </a:t>
            </a:r>
            <a:r>
              <a:rPr lang="en-US" dirty="0"/>
              <a:t>apply fix pack </a:t>
            </a:r>
            <a:r>
              <a:rPr lang="en-US" dirty="0" smtClean="0"/>
              <a:t>4</a:t>
            </a:r>
            <a:endParaRPr lang="en-US" dirty="0"/>
          </a:p>
          <a:p>
            <a:pPr lvl="1"/>
            <a:r>
              <a:rPr lang="en-US" dirty="0" smtClean="0"/>
              <a:t>https</a:t>
            </a:r>
            <a:r>
              <a:rPr lang="en-US" dirty="0"/>
              <a:t>://www-304.ibm.com/support/docview.wss?uid=swg1IC70265</a:t>
            </a:r>
          </a:p>
        </p:txBody>
      </p:sp>
      <p:sp>
        <p:nvSpPr>
          <p:cNvPr id="4" name="Slide Number Placeholder 3"/>
          <p:cNvSpPr>
            <a:spLocks noGrp="1"/>
          </p:cNvSpPr>
          <p:nvPr>
            <p:ph type="sldNum" sz="quarter" idx="4"/>
          </p:nvPr>
        </p:nvSpPr>
        <p:spPr/>
        <p:txBody>
          <a:bodyPr/>
          <a:lstStyle/>
          <a:p>
            <a:fld id="{6C10C4C6-7284-4C2B-B661-EA1A2009BC76}" type="slidenum">
              <a:rPr lang="en-US" smtClean="0"/>
              <a:pPr/>
              <a:t>41</a:t>
            </a:fld>
            <a:endParaRPr lang="en-US" dirty="0"/>
          </a:p>
        </p:txBody>
      </p:sp>
    </p:spTree>
    <p:extLst>
      <p:ext uri="{BB962C8B-B14F-4D97-AF65-F5344CB8AC3E}">
        <p14:creationId xmlns:p14="http://schemas.microsoft.com/office/powerpoint/2010/main" val="41797486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400" dirty="0" smtClean="0"/>
              <a:t>DB2 9.7 New Time-spent Monitoring		</a:t>
            </a:r>
            <a:endParaRPr lang="en-US" sz="2400" dirty="0"/>
          </a:p>
        </p:txBody>
      </p:sp>
      <p:sp>
        <p:nvSpPr>
          <p:cNvPr id="5" name="Content Placeholder 4"/>
          <p:cNvSpPr>
            <a:spLocks noGrp="1"/>
          </p:cNvSpPr>
          <p:nvPr>
            <p:ph idx="1"/>
          </p:nvPr>
        </p:nvSpPr>
        <p:spPr/>
        <p:txBody>
          <a:bodyPr>
            <a:noAutofit/>
          </a:bodyPr>
          <a:lstStyle/>
          <a:p>
            <a:r>
              <a:rPr lang="en-US" sz="1800" dirty="0" smtClean="0"/>
              <a:t>New monitoring infrastructure and DB CFG parameters provide database-wide monitoring control</a:t>
            </a:r>
          </a:p>
          <a:p>
            <a:r>
              <a:rPr lang="en-US" sz="1800" dirty="0" smtClean="0"/>
              <a:t>New relational monitoring functions are lightweight and SQL accessible</a:t>
            </a:r>
          </a:p>
          <a:p>
            <a:r>
              <a:rPr lang="en-US" sz="1800" dirty="0" smtClean="0"/>
              <a:t>Information about work performed by applications is collected and reported through table function interfaces at three levels</a:t>
            </a:r>
          </a:p>
          <a:p>
            <a:pPr lvl="1"/>
            <a:r>
              <a:rPr lang="en-US" sz="1800" dirty="0" smtClean="0"/>
              <a:t>System level </a:t>
            </a:r>
          </a:p>
          <a:p>
            <a:pPr lvl="2"/>
            <a:r>
              <a:rPr lang="en-US" dirty="0" smtClean="0"/>
              <a:t>Details about worked performed on the system</a:t>
            </a:r>
          </a:p>
          <a:p>
            <a:pPr lvl="2"/>
            <a:r>
              <a:rPr lang="en-US" dirty="0" smtClean="0"/>
              <a:t>Service subclass, workload definition, </a:t>
            </a:r>
            <a:r>
              <a:rPr lang="en-US" dirty="0" err="1" smtClean="0"/>
              <a:t>uow</a:t>
            </a:r>
            <a:r>
              <a:rPr lang="en-US" dirty="0" smtClean="0"/>
              <a:t> and connection</a:t>
            </a:r>
          </a:p>
          <a:p>
            <a:pPr lvl="1"/>
            <a:r>
              <a:rPr lang="en-US" sz="1800" dirty="0" smtClean="0"/>
              <a:t>Activity level</a:t>
            </a:r>
          </a:p>
          <a:p>
            <a:pPr lvl="2"/>
            <a:r>
              <a:rPr lang="en-US" dirty="0" smtClean="0"/>
              <a:t>Details about a subset of work being performed on the system</a:t>
            </a:r>
          </a:p>
          <a:p>
            <a:pPr lvl="1"/>
            <a:r>
              <a:rPr lang="en-US" sz="1800" dirty="0" smtClean="0"/>
              <a:t>Data object level</a:t>
            </a:r>
          </a:p>
          <a:p>
            <a:pPr lvl="2"/>
            <a:r>
              <a:rPr lang="en-US" dirty="0" smtClean="0"/>
              <a:t>Details of work within specific objects</a:t>
            </a:r>
          </a:p>
          <a:p>
            <a:pPr lvl="3"/>
            <a:r>
              <a:rPr lang="en-US" sz="1800" dirty="0" smtClean="0"/>
              <a:t>Indexes, tables, </a:t>
            </a:r>
            <a:r>
              <a:rPr lang="en-US" sz="1800" dirty="0" err="1" smtClean="0"/>
              <a:t>bufferpools</a:t>
            </a:r>
            <a:r>
              <a:rPr lang="en-US" sz="1800" dirty="0" smtClean="0"/>
              <a:t>, </a:t>
            </a:r>
            <a:r>
              <a:rPr lang="en-US" sz="1800" dirty="0" err="1" smtClean="0"/>
              <a:t>tablespaces</a:t>
            </a:r>
            <a:r>
              <a:rPr lang="en-US" sz="1800" dirty="0" smtClean="0"/>
              <a:t> and containers</a:t>
            </a:r>
          </a:p>
        </p:txBody>
      </p:sp>
    </p:spTree>
    <p:extLst>
      <p:ext uri="{BB962C8B-B14F-4D97-AF65-F5344CB8AC3E}">
        <p14:creationId xmlns:p14="http://schemas.microsoft.com/office/powerpoint/2010/main" val="211777128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is the time being spent?</a:t>
            </a:r>
            <a:endParaRPr lang="en-US" dirty="0"/>
          </a:p>
        </p:txBody>
      </p:sp>
      <p:sp>
        <p:nvSpPr>
          <p:cNvPr id="3" name="Slide Number Placeholder 2"/>
          <p:cNvSpPr>
            <a:spLocks noGrp="1"/>
          </p:cNvSpPr>
          <p:nvPr>
            <p:ph type="sldNum" sz="quarter" idx="4"/>
          </p:nvPr>
        </p:nvSpPr>
        <p:spPr/>
        <p:txBody>
          <a:bodyPr/>
          <a:lstStyle/>
          <a:p>
            <a:fld id="{6C10C4C6-7284-4C2B-B661-EA1A2009BC76}" type="slidenum">
              <a:rPr lang="en-US" smtClean="0"/>
              <a:t>43</a:t>
            </a:fld>
            <a:endParaRPr lang="en-US"/>
          </a:p>
        </p:txBody>
      </p:sp>
      <p:graphicFrame>
        <p:nvGraphicFramePr>
          <p:cNvPr id="6" name="Chart 5"/>
          <p:cNvGraphicFramePr>
            <a:graphicFrameLocks/>
          </p:cNvGraphicFramePr>
          <p:nvPr>
            <p:extLst>
              <p:ext uri="{D42A27DB-BD31-4B8C-83A1-F6EECF244321}">
                <p14:modId xmlns:p14="http://schemas.microsoft.com/office/powerpoint/2010/main" val="1285703688"/>
              </p:ext>
            </p:extLst>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024920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382000" cy="914400"/>
          </a:xfrm>
        </p:spPr>
        <p:txBody>
          <a:bodyPr>
            <a:normAutofit/>
          </a:bodyPr>
          <a:lstStyle/>
          <a:p>
            <a:r>
              <a:rPr lang="en-US" dirty="0" smtClean="0"/>
              <a:t>Monitor Collection DB CFG Parameters</a:t>
            </a:r>
            <a:endParaRPr lang="en-US" dirty="0"/>
          </a:p>
        </p:txBody>
      </p:sp>
      <p:sp>
        <p:nvSpPr>
          <p:cNvPr id="3" name="Content Placeholder 2"/>
          <p:cNvSpPr>
            <a:spLocks noGrp="1"/>
          </p:cNvSpPr>
          <p:nvPr>
            <p:ph idx="1"/>
          </p:nvPr>
        </p:nvSpPr>
        <p:spPr>
          <a:xfrm>
            <a:off x="381000" y="1447800"/>
            <a:ext cx="8382000" cy="4038600"/>
          </a:xfrm>
        </p:spPr>
        <p:txBody>
          <a:bodyPr>
            <a:noAutofit/>
          </a:bodyPr>
          <a:lstStyle/>
          <a:p>
            <a:r>
              <a:rPr lang="en-US" sz="1600" dirty="0" err="1" smtClean="0"/>
              <a:t>Mon_act_metrics</a:t>
            </a:r>
            <a:r>
              <a:rPr lang="en-US" sz="1600" dirty="0" smtClean="0"/>
              <a:t> – controls collection of activity level monitor elements on the entire database (DEFAULT – BASE)</a:t>
            </a:r>
          </a:p>
          <a:p>
            <a:pPr lvl="1"/>
            <a:r>
              <a:rPr lang="en-US" sz="1600" dirty="0" smtClean="0"/>
              <a:t>MON_GET_ACTIVITY_DETAILS </a:t>
            </a:r>
          </a:p>
          <a:p>
            <a:pPr lvl="1"/>
            <a:r>
              <a:rPr lang="en-US" sz="1600" dirty="0" smtClean="0"/>
              <a:t>MON_GET_PKG_CACHE_STMT </a:t>
            </a:r>
          </a:p>
          <a:p>
            <a:pPr lvl="1"/>
            <a:r>
              <a:rPr lang="en-US" sz="1600" dirty="0" smtClean="0"/>
              <a:t>Activity event monitor (DETAILS_XML monitor element in the </a:t>
            </a:r>
            <a:r>
              <a:rPr lang="en-US" sz="1600" dirty="0" err="1" smtClean="0"/>
              <a:t>event_activity</a:t>
            </a:r>
            <a:r>
              <a:rPr lang="en-US" sz="1600" dirty="0" smtClean="0"/>
              <a:t> logical data groups) </a:t>
            </a:r>
          </a:p>
          <a:p>
            <a:r>
              <a:rPr lang="en-US" sz="1600" dirty="0" err="1" smtClean="0"/>
              <a:t>Mon_deadlock</a:t>
            </a:r>
            <a:r>
              <a:rPr lang="en-US" sz="1600" dirty="0" smtClean="0"/>
              <a:t> – controls generation of deadlock events on the entire database (DEFAULT- WITHOUT_HIST)</a:t>
            </a:r>
          </a:p>
          <a:p>
            <a:r>
              <a:rPr lang="en-US" sz="1600" dirty="0" err="1" smtClean="0"/>
              <a:t>Mon_locktimeout</a:t>
            </a:r>
            <a:r>
              <a:rPr lang="en-US" sz="1600" dirty="0" smtClean="0"/>
              <a:t> – controls generation of lock timeout events on the entire database (DEFAULT – NONE)</a:t>
            </a:r>
          </a:p>
          <a:p>
            <a:r>
              <a:rPr lang="en-US" sz="1600" dirty="0" err="1" smtClean="0"/>
              <a:t>Mon_lockwait</a:t>
            </a:r>
            <a:r>
              <a:rPr lang="en-US" sz="1600" dirty="0" smtClean="0"/>
              <a:t> – controls generation of lock wait events for the lock event monitor (DEFAULT – NONE)</a:t>
            </a:r>
          </a:p>
          <a:p>
            <a:r>
              <a:rPr lang="en-US" sz="1600" dirty="0" err="1" smtClean="0"/>
              <a:t>Mon_lw_thresh</a:t>
            </a:r>
            <a:r>
              <a:rPr lang="en-US" sz="1600" dirty="0" smtClean="0"/>
              <a:t> – the amount of time spent in lock wait before an event for </a:t>
            </a:r>
            <a:r>
              <a:rPr lang="en-US" sz="1600" dirty="0" err="1" smtClean="0"/>
              <a:t>mon_lockwait</a:t>
            </a:r>
            <a:r>
              <a:rPr lang="en-US" sz="1600" dirty="0" smtClean="0"/>
              <a:t> is generated (DEFAULT - 5000000)</a:t>
            </a:r>
          </a:p>
          <a:p>
            <a:r>
              <a:rPr lang="en-US" sz="1600" dirty="0" err="1" smtClean="0"/>
              <a:t>Mon_obj_metrics</a:t>
            </a:r>
            <a:r>
              <a:rPr lang="en-US" sz="1600" dirty="0" smtClean="0"/>
              <a:t> – controls collection of data object monitor elements on the entire database (DEFAULT- BASE) </a:t>
            </a:r>
          </a:p>
          <a:p>
            <a:pPr lvl="1"/>
            <a:r>
              <a:rPr lang="en-US" sz="1600" dirty="0" smtClean="0"/>
              <a:t>MON_GET_BUFFERPOOL </a:t>
            </a:r>
          </a:p>
          <a:p>
            <a:pPr lvl="1"/>
            <a:r>
              <a:rPr lang="en-US" sz="1600" dirty="0" smtClean="0"/>
              <a:t>MON_GET_TABLESPACE </a:t>
            </a:r>
          </a:p>
          <a:p>
            <a:pPr lvl="1"/>
            <a:r>
              <a:rPr lang="en-US" sz="1600" dirty="0" smtClean="0"/>
              <a:t>MON_GET_CONTAINER </a:t>
            </a:r>
          </a:p>
        </p:txBody>
      </p:sp>
    </p:spTree>
    <p:extLst>
      <p:ext uri="{BB962C8B-B14F-4D97-AF65-F5344CB8AC3E}">
        <p14:creationId xmlns:p14="http://schemas.microsoft.com/office/powerpoint/2010/main" val="415329873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MON_GET_ACTIVITY_DETAILS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Use this table function to get similar data as that obtained from an application snapshot, plus much more detailed information not available in past releases</a:t>
            </a:r>
          </a:p>
          <a:p>
            <a:pPr lvl="1"/>
            <a:r>
              <a:rPr lang="en-US" dirty="0" err="1" smtClean="0"/>
              <a:t>Log_buffer_wait_times</a:t>
            </a:r>
            <a:endParaRPr lang="en-US" dirty="0" smtClean="0"/>
          </a:p>
          <a:p>
            <a:pPr lvl="1"/>
            <a:r>
              <a:rPr lang="en-US" dirty="0" err="1" smtClean="0"/>
              <a:t>Num_log_buffer_full</a:t>
            </a:r>
            <a:endParaRPr lang="en-US" dirty="0" smtClean="0"/>
          </a:p>
          <a:p>
            <a:pPr lvl="1"/>
            <a:r>
              <a:rPr lang="en-US" dirty="0" err="1" smtClean="0"/>
              <a:t>Log_disk_wait_time</a:t>
            </a:r>
            <a:endParaRPr lang="en-US" dirty="0" smtClean="0"/>
          </a:p>
          <a:p>
            <a:pPr lvl="1"/>
            <a:r>
              <a:rPr lang="en-US" dirty="0" err="1" smtClean="0"/>
              <a:t>Log_disk_wait_time_total</a:t>
            </a:r>
            <a:endParaRPr lang="en-US" dirty="0" smtClean="0"/>
          </a:p>
          <a:p>
            <a:pPr lvl="1"/>
            <a:r>
              <a:rPr lang="en-US" dirty="0" err="1" smtClean="0"/>
              <a:t>Lock_escals</a:t>
            </a:r>
            <a:endParaRPr lang="en-US" dirty="0" smtClean="0"/>
          </a:p>
          <a:p>
            <a:pPr lvl="1"/>
            <a:r>
              <a:rPr lang="en-US" dirty="0" err="1" smtClean="0"/>
              <a:t>Lock_timeouts</a:t>
            </a:r>
            <a:endParaRPr lang="en-US" dirty="0" smtClean="0"/>
          </a:p>
          <a:p>
            <a:r>
              <a:rPr lang="en-US" dirty="0" smtClean="0"/>
              <a:t>In 9.7, activity metrics were stored in the DETAILS_XML column and had to be converted to a relational format by the XMLTABLE function</a:t>
            </a:r>
          </a:p>
          <a:p>
            <a:r>
              <a:rPr lang="en-US" dirty="0" smtClean="0"/>
              <a:t>As of 9.7 FP4, activity metrics can now be collected in a table and queried with SQL directly</a:t>
            </a:r>
          </a:p>
          <a:p>
            <a:pPr lvl="1"/>
            <a:endParaRPr lang="en-US" dirty="0"/>
          </a:p>
        </p:txBody>
      </p:sp>
    </p:spTree>
    <p:extLst>
      <p:ext uri="{BB962C8B-B14F-4D97-AF65-F5344CB8AC3E}">
        <p14:creationId xmlns:p14="http://schemas.microsoft.com/office/powerpoint/2010/main" val="41192630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 Collection DB CFG Parameters</a:t>
            </a:r>
          </a:p>
        </p:txBody>
      </p:sp>
      <p:sp>
        <p:nvSpPr>
          <p:cNvPr id="3" name="Content Placeholder 2"/>
          <p:cNvSpPr>
            <a:spLocks noGrp="1"/>
          </p:cNvSpPr>
          <p:nvPr>
            <p:ph idx="1"/>
          </p:nvPr>
        </p:nvSpPr>
        <p:spPr/>
        <p:txBody>
          <a:bodyPr/>
          <a:lstStyle/>
          <a:p>
            <a:r>
              <a:rPr lang="en-US" sz="1800" dirty="0" err="1"/>
              <a:t>Mon_req_metrics</a:t>
            </a:r>
            <a:r>
              <a:rPr lang="en-US" sz="1800" dirty="0"/>
              <a:t> – controls the collection of request monitor elements on the entire database (DEFAULT – BASE)</a:t>
            </a:r>
          </a:p>
          <a:p>
            <a:pPr lvl="1"/>
            <a:r>
              <a:rPr lang="en-US" sz="1800" dirty="0"/>
              <a:t>MON_GET_UNIT_OF_WORK </a:t>
            </a:r>
          </a:p>
          <a:p>
            <a:pPr lvl="1"/>
            <a:r>
              <a:rPr lang="en-US" sz="1800" dirty="0"/>
              <a:t>MON_GET_UNIT_OF_WORK_DETAILS </a:t>
            </a:r>
          </a:p>
          <a:p>
            <a:pPr lvl="1"/>
            <a:r>
              <a:rPr lang="en-US" sz="1800" dirty="0"/>
              <a:t>MON_GET_CONNECTION </a:t>
            </a:r>
          </a:p>
          <a:p>
            <a:pPr lvl="1"/>
            <a:r>
              <a:rPr lang="en-US" sz="1800" dirty="0"/>
              <a:t>MON_GET_CONNECTION_DETAILS </a:t>
            </a:r>
          </a:p>
          <a:p>
            <a:pPr lvl="1"/>
            <a:r>
              <a:rPr lang="en-US" sz="1800" dirty="0"/>
              <a:t>MON_GET_SERVICE_SUBCLASS </a:t>
            </a:r>
          </a:p>
          <a:p>
            <a:pPr lvl="1"/>
            <a:r>
              <a:rPr lang="en-US" sz="1800" dirty="0"/>
              <a:t>MON_GET_SERVICE_SUBCLASS_DETAILS </a:t>
            </a:r>
          </a:p>
          <a:p>
            <a:pPr lvl="1"/>
            <a:r>
              <a:rPr lang="en-US" sz="1800" dirty="0"/>
              <a:t>MON_GET_WORKLOAD </a:t>
            </a:r>
          </a:p>
          <a:p>
            <a:pPr lvl="1"/>
            <a:r>
              <a:rPr lang="en-US" sz="1800" dirty="0"/>
              <a:t>MON_GET_WORKLOAD_DETAILS </a:t>
            </a:r>
          </a:p>
          <a:p>
            <a:pPr lvl="1"/>
            <a:r>
              <a:rPr lang="en-US" sz="1800" dirty="0"/>
              <a:t>Statistics event monitor (DETAILS_XML monitor element in the </a:t>
            </a:r>
            <a:r>
              <a:rPr lang="en-US" sz="1800" dirty="0" err="1"/>
              <a:t>event_wlstats</a:t>
            </a:r>
            <a:r>
              <a:rPr lang="en-US" sz="1800" dirty="0"/>
              <a:t> and </a:t>
            </a:r>
            <a:r>
              <a:rPr lang="en-US" sz="1800" dirty="0" err="1"/>
              <a:t>event_scstats</a:t>
            </a:r>
            <a:r>
              <a:rPr lang="en-US" sz="1800" dirty="0"/>
              <a:t> logical data groups) </a:t>
            </a:r>
          </a:p>
          <a:p>
            <a:pPr lvl="1"/>
            <a:r>
              <a:rPr lang="en-US" sz="1800" dirty="0"/>
              <a:t>Unit of work event monitor </a:t>
            </a:r>
          </a:p>
          <a:p>
            <a:r>
              <a:rPr lang="en-US" sz="1800" dirty="0" err="1"/>
              <a:t>Mon_uow_data</a:t>
            </a:r>
            <a:r>
              <a:rPr lang="en-US" sz="1800" dirty="0"/>
              <a:t> – controls the generation of UOW events at the database level for the UOW event monitor (DEFAULT – NONE)</a:t>
            </a:r>
          </a:p>
          <a:p>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46</a:t>
            </a:fld>
            <a:endParaRPr lang="en-US" dirty="0"/>
          </a:p>
        </p:txBody>
      </p:sp>
    </p:spTree>
    <p:extLst>
      <p:ext uri="{BB962C8B-B14F-4D97-AF65-F5344CB8AC3E}">
        <p14:creationId xmlns:p14="http://schemas.microsoft.com/office/powerpoint/2010/main" val="877079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MON_GET_ACTIVITY_DETAILS Usage</a:t>
            </a:r>
            <a:endParaRPr lang="en-US" dirty="0"/>
          </a:p>
        </p:txBody>
      </p:sp>
      <p:sp>
        <p:nvSpPr>
          <p:cNvPr id="3" name="Content Placeholder 2"/>
          <p:cNvSpPr>
            <a:spLocks noGrp="1"/>
          </p:cNvSpPr>
          <p:nvPr>
            <p:ph idx="1"/>
          </p:nvPr>
        </p:nvSpPr>
        <p:spPr/>
        <p:txBody>
          <a:bodyPr/>
          <a:lstStyle/>
          <a:p>
            <a:r>
              <a:rPr lang="en-US" dirty="0" smtClean="0"/>
              <a:t>Get the application handle, activity ID and UOW ID using the table function: wlm_get_workload_occurrence_activities_v97 </a:t>
            </a:r>
            <a:endParaRPr lang="en-US" dirty="0"/>
          </a:p>
        </p:txBody>
      </p:sp>
      <p:sp>
        <p:nvSpPr>
          <p:cNvPr id="4" name="Rectangle 3"/>
          <p:cNvSpPr/>
          <p:nvPr/>
        </p:nvSpPr>
        <p:spPr>
          <a:xfrm>
            <a:off x="159327" y="3429000"/>
            <a:ext cx="10896600" cy="2400657"/>
          </a:xfrm>
          <a:prstGeom prst="rect">
            <a:avLst/>
          </a:prstGeom>
        </p:spPr>
        <p:txBody>
          <a:bodyPr wrap="square">
            <a:spAutoFit/>
          </a:bodyPr>
          <a:lstStyle/>
          <a:p>
            <a:pPr algn="l"/>
            <a:r>
              <a:rPr lang="en-US" sz="1800" dirty="0" smtClean="0"/>
              <a:t> </a:t>
            </a:r>
            <a:r>
              <a:rPr lang="en-US" sz="1800" dirty="0"/>
              <a:t>"select </a:t>
            </a:r>
            <a:r>
              <a:rPr lang="en-US" sz="1800" dirty="0" err="1" smtClean="0"/>
              <a:t>application_handle</a:t>
            </a:r>
            <a:r>
              <a:rPr lang="en-US" sz="1800" dirty="0"/>
              <a:t>, </a:t>
            </a:r>
            <a:r>
              <a:rPr lang="en-US" sz="1800" dirty="0" err="1"/>
              <a:t>activity_id</a:t>
            </a:r>
            <a:r>
              <a:rPr lang="en-US" sz="1800" dirty="0"/>
              <a:t>, </a:t>
            </a:r>
            <a:r>
              <a:rPr lang="en-US" sz="1800" dirty="0" err="1"/>
              <a:t>uow_id</a:t>
            </a:r>
            <a:r>
              <a:rPr lang="en-US" sz="1800" dirty="0"/>
              <a:t>, </a:t>
            </a:r>
            <a:r>
              <a:rPr lang="en-US" sz="1800" dirty="0" err="1" smtClean="0"/>
              <a:t>local_Start_time</a:t>
            </a:r>
            <a:r>
              <a:rPr lang="en-US" sz="1800" dirty="0" smtClean="0"/>
              <a:t> </a:t>
            </a:r>
            <a:r>
              <a:rPr lang="en-US" sz="1800" dirty="0"/>
              <a:t>from table(wlm_get_workload_occurrence_activities_v97(Cast (null as </a:t>
            </a:r>
            <a:r>
              <a:rPr lang="en-US" sz="1800" dirty="0" err="1"/>
              <a:t>bigint</a:t>
            </a:r>
            <a:r>
              <a:rPr lang="en-US" sz="1800" dirty="0"/>
              <a:t>), -1) ) as t</a:t>
            </a:r>
          </a:p>
          <a:p>
            <a:pPr algn="l"/>
            <a:endParaRPr lang="en-US" sz="1800" dirty="0"/>
          </a:p>
          <a:p>
            <a:pPr algn="l"/>
            <a:r>
              <a:rPr lang="en-US" sz="1800" dirty="0"/>
              <a:t>APPLICATION_HANDLE   ACTIVITY_ID UOW_ID      LOCAL_START_TIME</a:t>
            </a:r>
          </a:p>
          <a:p>
            <a:pPr algn="l"/>
            <a:r>
              <a:rPr lang="en-US" sz="1800" dirty="0"/>
              <a:t>-------------------- ----------- ----------- --------------------------</a:t>
            </a:r>
          </a:p>
          <a:p>
            <a:pPr algn="l"/>
            <a:r>
              <a:rPr lang="en-US" sz="1800" dirty="0"/>
              <a:t>               63595           1          </a:t>
            </a:r>
            <a:r>
              <a:rPr lang="en-US" sz="1800" dirty="0" smtClean="0"/>
              <a:t>28 </a:t>
            </a:r>
            <a:r>
              <a:rPr lang="en-US" sz="1800" dirty="0"/>
              <a:t>2012-04-12-13.01.47.400679</a:t>
            </a:r>
          </a:p>
          <a:p>
            <a:pPr algn="l"/>
            <a:endParaRPr lang="en-US" sz="1800" dirty="0"/>
          </a:p>
          <a:p>
            <a:pPr algn="l"/>
            <a:r>
              <a:rPr lang="en-US" sz="1800" dirty="0"/>
              <a:t>  1 record(s) selected</a:t>
            </a:r>
            <a:r>
              <a:rPr lang="en-US" dirty="0"/>
              <a:t>.</a:t>
            </a:r>
          </a:p>
        </p:txBody>
      </p:sp>
    </p:spTree>
    <p:extLst>
      <p:ext uri="{BB962C8B-B14F-4D97-AF65-F5344CB8AC3E}">
        <p14:creationId xmlns:p14="http://schemas.microsoft.com/office/powerpoint/2010/main" val="26213211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MON_GET_ACTIVITY_DETAILS cont.</a:t>
            </a:r>
            <a:endParaRPr lang="en-US" dirty="0"/>
          </a:p>
        </p:txBody>
      </p:sp>
      <p:sp>
        <p:nvSpPr>
          <p:cNvPr id="3" name="Content Placeholder 2"/>
          <p:cNvSpPr>
            <a:spLocks noGrp="1"/>
          </p:cNvSpPr>
          <p:nvPr>
            <p:ph idx="1"/>
          </p:nvPr>
        </p:nvSpPr>
        <p:spPr/>
        <p:txBody>
          <a:bodyPr/>
          <a:lstStyle/>
          <a:p>
            <a:pPr marL="0" indent="0">
              <a:buNone/>
            </a:pPr>
            <a:r>
              <a:rPr lang="en-US" sz="1000" dirty="0"/>
              <a:t>SELECT </a:t>
            </a:r>
            <a:r>
              <a:rPr lang="en-US" sz="1000" dirty="0" err="1"/>
              <a:t>actmetrics.application_handle</a:t>
            </a:r>
            <a:r>
              <a:rPr lang="en-US" sz="1000" dirty="0"/>
              <a:t>,</a:t>
            </a:r>
          </a:p>
          <a:p>
            <a:pPr marL="0" indent="0">
              <a:buNone/>
            </a:pPr>
            <a:r>
              <a:rPr lang="en-US" sz="1000" dirty="0"/>
              <a:t>  </a:t>
            </a:r>
            <a:r>
              <a:rPr lang="en-US" sz="1000" dirty="0" err="1"/>
              <a:t>actmetrics.activity_id</a:t>
            </a:r>
            <a:r>
              <a:rPr lang="en-US" sz="1000" dirty="0"/>
              <a:t>,</a:t>
            </a:r>
          </a:p>
          <a:p>
            <a:pPr marL="0" indent="0">
              <a:buNone/>
            </a:pPr>
            <a:r>
              <a:rPr lang="en-US" sz="1000" dirty="0"/>
              <a:t>  </a:t>
            </a:r>
            <a:r>
              <a:rPr lang="en-US" sz="1000" dirty="0" err="1"/>
              <a:t>actmetrics.uow_id</a:t>
            </a:r>
            <a:r>
              <a:rPr lang="en-US" sz="1000" dirty="0"/>
              <a:t>,</a:t>
            </a:r>
          </a:p>
          <a:p>
            <a:pPr marL="0" indent="0">
              <a:buNone/>
            </a:pPr>
            <a:r>
              <a:rPr lang="en-US" sz="1000" dirty="0"/>
              <a:t>  </a:t>
            </a:r>
            <a:r>
              <a:rPr lang="en-US" sz="1000" dirty="0" err="1"/>
              <a:t>varchar</a:t>
            </a:r>
            <a:r>
              <a:rPr lang="en-US" sz="1000" dirty="0"/>
              <a:t>(</a:t>
            </a:r>
            <a:r>
              <a:rPr lang="en-US" sz="1000" dirty="0" err="1"/>
              <a:t>actmetrics.stmt_text</a:t>
            </a:r>
            <a:r>
              <a:rPr lang="en-US" sz="1000" dirty="0"/>
              <a:t>, 400) as </a:t>
            </a:r>
            <a:r>
              <a:rPr lang="en-US" sz="1000" dirty="0" err="1"/>
              <a:t>stmt_text</a:t>
            </a:r>
            <a:r>
              <a:rPr lang="en-US" sz="1000" dirty="0"/>
              <a:t>,</a:t>
            </a:r>
          </a:p>
          <a:p>
            <a:pPr marL="0" indent="0">
              <a:buNone/>
            </a:pPr>
            <a:r>
              <a:rPr lang="en-US" sz="1000" dirty="0"/>
              <a:t>  </a:t>
            </a:r>
            <a:r>
              <a:rPr lang="en-US" sz="1000" dirty="0" err="1"/>
              <a:t>actmetrics.total_act_time</a:t>
            </a:r>
            <a:r>
              <a:rPr lang="en-US" sz="1000" dirty="0"/>
              <a:t>,</a:t>
            </a:r>
          </a:p>
          <a:p>
            <a:pPr marL="0" indent="0">
              <a:buNone/>
            </a:pPr>
            <a:r>
              <a:rPr lang="en-US" sz="1000" dirty="0"/>
              <a:t>  </a:t>
            </a:r>
            <a:r>
              <a:rPr lang="en-US" sz="1000" dirty="0" err="1"/>
              <a:t>actmetrics.total_act_wait_time</a:t>
            </a:r>
            <a:r>
              <a:rPr lang="en-US" sz="1000" dirty="0"/>
              <a:t>,</a:t>
            </a:r>
          </a:p>
          <a:p>
            <a:pPr marL="0" indent="0">
              <a:buNone/>
            </a:pPr>
            <a:r>
              <a:rPr lang="en-US" sz="1000" dirty="0"/>
              <a:t>  CASE WHEN </a:t>
            </a:r>
            <a:r>
              <a:rPr lang="en-US" sz="1000" dirty="0" err="1"/>
              <a:t>actmetrics.total_act_time</a:t>
            </a:r>
            <a:r>
              <a:rPr lang="en-US" sz="1000" dirty="0"/>
              <a:t> &gt; 0</a:t>
            </a:r>
          </a:p>
          <a:p>
            <a:pPr marL="0" indent="0">
              <a:buNone/>
            </a:pPr>
            <a:r>
              <a:rPr lang="en-US" sz="1000" dirty="0"/>
              <a:t>    THEN DEC((</a:t>
            </a:r>
          </a:p>
          <a:p>
            <a:pPr marL="0" indent="0">
              <a:buNone/>
            </a:pPr>
            <a:r>
              <a:rPr lang="en-US" sz="1000" dirty="0"/>
              <a:t>      FLOAT(</a:t>
            </a:r>
            <a:r>
              <a:rPr lang="en-US" sz="1000" dirty="0" err="1"/>
              <a:t>actmetrics.total_act_wait_time</a:t>
            </a:r>
            <a:r>
              <a:rPr lang="en-US" sz="1000" dirty="0"/>
              <a:t>) / </a:t>
            </a:r>
          </a:p>
          <a:p>
            <a:pPr marL="0" indent="0">
              <a:buNone/>
            </a:pPr>
            <a:r>
              <a:rPr lang="en-US" sz="1000" dirty="0"/>
              <a:t>      FLOAT(</a:t>
            </a:r>
            <a:r>
              <a:rPr lang="en-US" sz="1000" dirty="0" err="1"/>
              <a:t>actmetrics.total_act_time</a:t>
            </a:r>
            <a:r>
              <a:rPr lang="en-US" sz="1000" dirty="0"/>
              <a:t>)) * 100, 5, 2)</a:t>
            </a:r>
          </a:p>
          <a:p>
            <a:pPr marL="0" indent="0">
              <a:buNone/>
            </a:pPr>
            <a:r>
              <a:rPr lang="en-US" sz="1000" dirty="0"/>
              <a:t>    ELSE NULL</a:t>
            </a:r>
          </a:p>
          <a:p>
            <a:pPr marL="0" indent="0">
              <a:buNone/>
            </a:pPr>
            <a:r>
              <a:rPr lang="en-US" sz="1000" dirty="0"/>
              <a:t>  END AS PERCENTAGE_WAIT_TIME </a:t>
            </a:r>
          </a:p>
          <a:p>
            <a:pPr marL="0" indent="0">
              <a:buNone/>
            </a:pPr>
            <a:r>
              <a:rPr lang="en-US" sz="1000" dirty="0"/>
              <a:t>FROM TABLE(MON_GET_ACTIVITY_DETAILS(63595, 28, 1, -2)) AS ACTDETAILS,</a:t>
            </a:r>
          </a:p>
          <a:p>
            <a:pPr marL="0" indent="0">
              <a:buNone/>
            </a:pPr>
            <a:r>
              <a:rPr lang="en-US" sz="1000" dirty="0"/>
              <a:t>XMLTABLE (XMLNAMESPACES( DEFAULT 'http://www.ibm.com/xmlns/prod/db2/mon'),</a:t>
            </a:r>
          </a:p>
          <a:p>
            <a:pPr marL="0" indent="0">
              <a:buNone/>
            </a:pPr>
            <a:r>
              <a:rPr lang="en-US" sz="1000" dirty="0"/>
              <a:t>  '$</a:t>
            </a:r>
            <a:r>
              <a:rPr lang="en-US" sz="1000" dirty="0" err="1"/>
              <a:t>actmetrics</a:t>
            </a:r>
            <a:r>
              <a:rPr lang="en-US" sz="1000" dirty="0"/>
              <a:t>/db2_activity_details' </a:t>
            </a:r>
          </a:p>
          <a:p>
            <a:pPr marL="0" indent="0">
              <a:buNone/>
            </a:pPr>
            <a:r>
              <a:rPr lang="en-US" sz="1000" dirty="0"/>
              <a:t>  PASSING XMLPARSE(DOCUMENT ACTDETAILS.DETAILS) as "</a:t>
            </a:r>
            <a:r>
              <a:rPr lang="en-US" sz="1000" dirty="0" err="1"/>
              <a:t>actmetrics</a:t>
            </a:r>
            <a:r>
              <a:rPr lang="en-US" sz="1000" dirty="0"/>
              <a:t>"</a:t>
            </a:r>
          </a:p>
          <a:p>
            <a:pPr marL="0" indent="0">
              <a:buNone/>
            </a:pPr>
            <a:r>
              <a:rPr lang="en-US" sz="1000" dirty="0"/>
              <a:t>  COLUMNS "APPLICATION_HANDLE" INTEGER PATH '</a:t>
            </a:r>
            <a:r>
              <a:rPr lang="en-US" sz="1000" dirty="0" err="1"/>
              <a:t>application_handle</a:t>
            </a:r>
            <a:r>
              <a:rPr lang="en-US" sz="1000" dirty="0"/>
              <a:t>', </a:t>
            </a:r>
          </a:p>
          <a:p>
            <a:pPr marL="0" indent="0">
              <a:buNone/>
            </a:pPr>
            <a:r>
              <a:rPr lang="en-US" sz="1000" dirty="0"/>
              <a:t>    "ACTIVITY_ID" INTEGER PATH '</a:t>
            </a:r>
            <a:r>
              <a:rPr lang="en-US" sz="1000" dirty="0" err="1"/>
              <a:t>activity_id</a:t>
            </a:r>
            <a:r>
              <a:rPr lang="en-US" sz="1000" dirty="0"/>
              <a:t>',</a:t>
            </a:r>
          </a:p>
          <a:p>
            <a:pPr marL="0" indent="0">
              <a:buNone/>
            </a:pPr>
            <a:r>
              <a:rPr lang="en-US" sz="1000" dirty="0"/>
              <a:t>    "UOW_ID" INTEGER PATH '</a:t>
            </a:r>
            <a:r>
              <a:rPr lang="en-US" sz="1000" dirty="0" err="1"/>
              <a:t>uow_id</a:t>
            </a:r>
            <a:r>
              <a:rPr lang="en-US" sz="1000" dirty="0"/>
              <a:t>',</a:t>
            </a:r>
          </a:p>
          <a:p>
            <a:pPr marL="0" indent="0">
              <a:buNone/>
            </a:pPr>
            <a:r>
              <a:rPr lang="en-US" sz="1000" dirty="0"/>
              <a:t>    "STMT_TEXT" VARCHAR(1024) PATH '</a:t>
            </a:r>
            <a:r>
              <a:rPr lang="en-US" sz="1000" dirty="0" err="1"/>
              <a:t>stmt_text</a:t>
            </a:r>
            <a:r>
              <a:rPr lang="en-US" sz="1000" dirty="0"/>
              <a:t>',</a:t>
            </a:r>
          </a:p>
          <a:p>
            <a:pPr marL="0" indent="0">
              <a:buNone/>
            </a:pPr>
            <a:r>
              <a:rPr lang="en-US" sz="1000" dirty="0"/>
              <a:t>    "TOTAL_ACT_TIME" INTEGER PATH '</a:t>
            </a:r>
            <a:r>
              <a:rPr lang="en-US" sz="1000" dirty="0" err="1"/>
              <a:t>activity_metrics</a:t>
            </a:r>
            <a:r>
              <a:rPr lang="en-US" sz="1000" dirty="0"/>
              <a:t>/</a:t>
            </a:r>
            <a:r>
              <a:rPr lang="en-US" sz="1000" dirty="0" err="1"/>
              <a:t>total_act_time</a:t>
            </a:r>
            <a:r>
              <a:rPr lang="en-US" sz="1000" dirty="0"/>
              <a:t>',</a:t>
            </a:r>
          </a:p>
          <a:p>
            <a:pPr marL="0" indent="0">
              <a:buNone/>
            </a:pPr>
            <a:r>
              <a:rPr lang="en-US" sz="1000" dirty="0"/>
              <a:t>    "TOTAL_ACT_WAIT_TIME" INTEGER PATH '</a:t>
            </a:r>
            <a:r>
              <a:rPr lang="en-US" sz="1000" dirty="0" err="1"/>
              <a:t>activity_metrics</a:t>
            </a:r>
            <a:r>
              <a:rPr lang="en-US" sz="1000" dirty="0"/>
              <a:t>/</a:t>
            </a:r>
            <a:r>
              <a:rPr lang="en-US" sz="1000" dirty="0" err="1"/>
              <a:t>total_act_wait_time</a:t>
            </a:r>
            <a:r>
              <a:rPr lang="en-US" sz="1000" dirty="0"/>
              <a:t>'</a:t>
            </a:r>
          </a:p>
          <a:p>
            <a:pPr marL="0" indent="0">
              <a:buNone/>
            </a:pPr>
            <a:r>
              <a:rPr lang="en-US" sz="1000" dirty="0"/>
              <a:t>  ) AS ACTMETRICS;</a:t>
            </a:r>
          </a:p>
        </p:txBody>
      </p:sp>
      <p:sp>
        <p:nvSpPr>
          <p:cNvPr id="4" name="Slide Number Placeholder 3"/>
          <p:cNvSpPr>
            <a:spLocks noGrp="1"/>
          </p:cNvSpPr>
          <p:nvPr>
            <p:ph type="sldNum" sz="quarter" idx="4"/>
          </p:nvPr>
        </p:nvSpPr>
        <p:spPr/>
        <p:txBody>
          <a:bodyPr/>
          <a:lstStyle/>
          <a:p>
            <a:fld id="{6C10C4C6-7284-4C2B-B661-EA1A2009BC76}" type="slidenum">
              <a:rPr lang="en-US" smtClean="0"/>
              <a:pPr/>
              <a:t>48</a:t>
            </a:fld>
            <a:endParaRPr lang="en-US" dirty="0"/>
          </a:p>
        </p:txBody>
      </p:sp>
    </p:spTree>
    <p:extLst>
      <p:ext uri="{BB962C8B-B14F-4D97-AF65-F5344CB8AC3E}">
        <p14:creationId xmlns:p14="http://schemas.microsoft.com/office/powerpoint/2010/main" val="20691543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DB2 10 Event Monitor Enhancements</a:t>
            </a:r>
            <a:endParaRPr lang="en-US" dirty="0"/>
          </a:p>
        </p:txBody>
      </p:sp>
      <p:sp>
        <p:nvSpPr>
          <p:cNvPr id="3" name="Content Placeholder 2"/>
          <p:cNvSpPr>
            <a:spLocks noGrp="1"/>
          </p:cNvSpPr>
          <p:nvPr>
            <p:ph idx="1"/>
          </p:nvPr>
        </p:nvSpPr>
        <p:spPr/>
        <p:txBody>
          <a:bodyPr/>
          <a:lstStyle/>
          <a:p>
            <a:r>
              <a:rPr lang="en-US" dirty="0" smtClean="0"/>
              <a:t>All event monitors support write-to-table format</a:t>
            </a:r>
          </a:p>
          <a:p>
            <a:r>
              <a:rPr lang="en-US" dirty="0" smtClean="0"/>
              <a:t>Can be altered to capture additional logical data groups</a:t>
            </a:r>
          </a:p>
          <a:p>
            <a:r>
              <a:rPr lang="en-US" dirty="0" smtClean="0"/>
              <a:t>Can be upgraded from previous releases</a:t>
            </a:r>
          </a:p>
          <a:p>
            <a:pPr lvl="1"/>
            <a:r>
              <a:rPr lang="en-US" dirty="0"/>
              <a:t>EVMON_UPGRADE_TABLES stored </a:t>
            </a:r>
            <a:r>
              <a:rPr lang="en-US" dirty="0" smtClean="0"/>
              <a:t>procedure</a:t>
            </a:r>
          </a:p>
          <a:p>
            <a:r>
              <a:rPr lang="en-US" dirty="0" smtClean="0"/>
              <a:t>New Change History event monitor</a:t>
            </a:r>
          </a:p>
          <a:p>
            <a:pPr lvl="1"/>
            <a:r>
              <a:rPr lang="en-US" dirty="0" smtClean="0"/>
              <a:t>Tracks DDL, Configuration, Registry and Utilities</a:t>
            </a:r>
          </a:p>
          <a:p>
            <a:r>
              <a:rPr lang="en-US" dirty="0" smtClean="0"/>
              <a:t>Pruning of data from Unformatted Event Monitor tables</a:t>
            </a:r>
          </a:p>
          <a:p>
            <a:pPr lvl="1"/>
            <a:r>
              <a:rPr lang="en-US" dirty="0" smtClean="0"/>
              <a:t>Use PRUNE_UE_TABLES option of the EVMON_FORMAT_UE_TO_TABLES stored procedure</a:t>
            </a:r>
          </a:p>
          <a:p>
            <a:r>
              <a:rPr lang="en-US" dirty="0" smtClean="0"/>
              <a:t>New DB2 10 Usage List object</a:t>
            </a:r>
            <a:endParaRPr lang="en-US" dirty="0"/>
          </a:p>
        </p:txBody>
      </p:sp>
      <p:sp>
        <p:nvSpPr>
          <p:cNvPr id="4" name="Slide Number Placeholder 3"/>
          <p:cNvSpPr>
            <a:spLocks noGrp="1"/>
          </p:cNvSpPr>
          <p:nvPr>
            <p:ph type="sldNum" sz="quarter" idx="4"/>
          </p:nvPr>
        </p:nvSpPr>
        <p:spPr/>
        <p:txBody>
          <a:bodyPr/>
          <a:lstStyle/>
          <a:p>
            <a:fld id="{6C10C4C6-7284-4C2B-B661-EA1A2009BC76}" type="slidenum">
              <a:rPr lang="en-US" smtClean="0"/>
              <a:pPr/>
              <a:t>49</a:t>
            </a:fld>
            <a:endParaRPr lang="en-US" dirty="0"/>
          </a:p>
        </p:txBody>
      </p:sp>
    </p:spTree>
    <p:extLst>
      <p:ext uri="{BB962C8B-B14F-4D97-AF65-F5344CB8AC3E}">
        <p14:creationId xmlns:p14="http://schemas.microsoft.com/office/powerpoint/2010/main" val="413365730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457200" y="1295400"/>
            <a:ext cx="5562600" cy="1752600"/>
          </a:xfrm>
        </p:spPr>
        <p:txBody>
          <a:bodyPr/>
          <a:lstStyle/>
          <a:p>
            <a:pPr eaLnBrk="1" hangingPunct="1">
              <a:lnSpc>
                <a:spcPct val="100000"/>
              </a:lnSpc>
            </a:pPr>
            <a:r>
              <a:rPr lang="en-US" dirty="0" smtClean="0">
                <a:solidFill>
                  <a:srgbClr val="004C93"/>
                </a:solidFill>
              </a:rPr>
              <a:t>Philip K. Gunning</a:t>
            </a:r>
            <a:r>
              <a:rPr lang="en-US" dirty="0" smtClean="0">
                <a:solidFill>
                  <a:srgbClr val="00776F"/>
                </a:solidFill>
              </a:rPr>
              <a:t/>
            </a:r>
            <a:br>
              <a:rPr lang="en-US" dirty="0" smtClean="0">
                <a:solidFill>
                  <a:srgbClr val="00776F"/>
                </a:solidFill>
              </a:rPr>
            </a:br>
            <a:r>
              <a:rPr lang="en-US" dirty="0" err="1" smtClean="0">
                <a:solidFill>
                  <a:srgbClr val="00776F"/>
                </a:solidFill>
              </a:rPr>
              <a:t>Gunning</a:t>
            </a:r>
            <a:r>
              <a:rPr lang="en-US" dirty="0" smtClean="0">
                <a:solidFill>
                  <a:srgbClr val="00776F"/>
                </a:solidFill>
              </a:rPr>
              <a:t> Technology Solutions, LLC</a:t>
            </a:r>
            <a:r>
              <a:rPr lang="en-US" sz="2400" dirty="0" smtClean="0"/>
              <a:t/>
            </a:r>
            <a:br>
              <a:rPr lang="en-US" sz="2400" dirty="0" smtClean="0"/>
            </a:br>
            <a:r>
              <a:rPr lang="en-US" sz="2400" dirty="0" smtClean="0"/>
              <a:t>pgunning@gts1consulting.com</a:t>
            </a:r>
            <a:endParaRPr lang="en-US" dirty="0" smtClean="0">
              <a:solidFill>
                <a:srgbClr val="A6A6A6"/>
              </a:solidFill>
            </a:endParaRPr>
          </a:p>
        </p:txBody>
      </p:sp>
      <p:sp>
        <p:nvSpPr>
          <p:cNvPr id="17411" name="Rectangle 3"/>
          <p:cNvSpPr>
            <a:spLocks noGrp="1" noChangeArrowheads="1"/>
          </p:cNvSpPr>
          <p:nvPr>
            <p:ph type="subTitle" idx="1"/>
          </p:nvPr>
        </p:nvSpPr>
        <p:spPr>
          <a:xfrm>
            <a:off x="457200" y="3124200"/>
            <a:ext cx="5562600" cy="1219200"/>
          </a:xfrm>
        </p:spPr>
        <p:txBody>
          <a:bodyPr/>
          <a:lstStyle/>
          <a:p>
            <a:pPr eaLnBrk="1" hangingPunct="1"/>
            <a:r>
              <a:rPr lang="en-US" sz="2000" dirty="0" smtClean="0"/>
              <a:t>Session C2</a:t>
            </a:r>
          </a:p>
          <a:p>
            <a:pPr eaLnBrk="1" hangingPunct="1"/>
            <a:r>
              <a:rPr lang="en-US" sz="2000" dirty="0" smtClean="0">
                <a:solidFill>
                  <a:srgbClr val="A6A6A6"/>
                </a:solidFill>
              </a:rPr>
              <a:t>Title: Tuning Tips for DB2 LUW in an OLTP Environment</a:t>
            </a:r>
            <a:endParaRPr lang="en-US" sz="1900" i="1" dirty="0" smtClean="0">
              <a:solidFill>
                <a:srgbClr val="A6A6A6"/>
              </a:solidFill>
            </a:endParaRPr>
          </a:p>
          <a:p>
            <a:pPr eaLnBrk="1" hangingPunct="1"/>
            <a:endParaRPr lang="en-US" sz="1900" i="1" dirty="0" smtClean="0"/>
          </a:p>
          <a:p>
            <a:pPr eaLnBrk="1" hangingPunct="1"/>
            <a:endParaRPr lang="en-US" sz="19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IDUG_0280510_PPT10_BW">
  <a:themeElements>
    <a:clrScheme name="IDUG_0170310_PPT10 1">
      <a:dk1>
        <a:srgbClr val="000000"/>
      </a:dk1>
      <a:lt1>
        <a:srgbClr val="FFFFFF"/>
      </a:lt1>
      <a:dk2>
        <a:srgbClr val="CE4F2B"/>
      </a:dk2>
      <a:lt2>
        <a:srgbClr val="808080"/>
      </a:lt2>
      <a:accent1>
        <a:srgbClr val="0053A0"/>
      </a:accent1>
      <a:accent2>
        <a:srgbClr val="B2CBD3"/>
      </a:accent2>
      <a:accent3>
        <a:srgbClr val="FFFFFF"/>
      </a:accent3>
      <a:accent4>
        <a:srgbClr val="000000"/>
      </a:accent4>
      <a:accent5>
        <a:srgbClr val="AAB3CD"/>
      </a:accent5>
      <a:accent6>
        <a:srgbClr val="A1B8BF"/>
      </a:accent6>
      <a:hlink>
        <a:srgbClr val="D87950"/>
      </a:hlink>
      <a:folHlink>
        <a:srgbClr val="B9B9B9"/>
      </a:folHlink>
    </a:clrScheme>
    <a:fontScheme name="IDUG_0170310_PPT1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IDUG_0170310_PPT10 1">
        <a:dk1>
          <a:srgbClr val="000000"/>
        </a:dk1>
        <a:lt1>
          <a:srgbClr val="FFFFFF"/>
        </a:lt1>
        <a:dk2>
          <a:srgbClr val="CE4F2B"/>
        </a:dk2>
        <a:lt2>
          <a:srgbClr val="808080"/>
        </a:lt2>
        <a:accent1>
          <a:srgbClr val="0053A0"/>
        </a:accent1>
        <a:accent2>
          <a:srgbClr val="B2CBD3"/>
        </a:accent2>
        <a:accent3>
          <a:srgbClr val="FFFFFF"/>
        </a:accent3>
        <a:accent4>
          <a:srgbClr val="000000"/>
        </a:accent4>
        <a:accent5>
          <a:srgbClr val="AAB3CD"/>
        </a:accent5>
        <a:accent6>
          <a:srgbClr val="A1B8BF"/>
        </a:accent6>
        <a:hlink>
          <a:srgbClr val="D87950"/>
        </a:hlink>
        <a:folHlink>
          <a:srgbClr val="B9B9B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IDUG_0280510_PPT10_BW</Template>
  <TotalTime>6166</TotalTime>
  <Words>5792</Words>
  <Application>Microsoft Office PowerPoint</Application>
  <PresentationFormat>On-screen Show (4:3)</PresentationFormat>
  <Paragraphs>638</Paragraphs>
  <Slides>50</Slides>
  <Notes>50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IDUG_0280510_PPT10_BW</vt:lpstr>
      <vt:lpstr>Worksheet</vt:lpstr>
      <vt:lpstr>Tuning Tips for DB2 LUW in an OLTP Environment</vt:lpstr>
      <vt:lpstr>Overview  </vt:lpstr>
      <vt:lpstr>Isolate the Problem with a Quick 5-minute Fire Fighting Drill </vt:lpstr>
      <vt:lpstr>                                                                             Quick Check of Key OS Resources  </vt:lpstr>
      <vt:lpstr>NMON Example - AIX</vt:lpstr>
      <vt:lpstr>NMON Example, CONT.</vt:lpstr>
      <vt:lpstr>                                                                             Quick Check of Key DB2 Potential Problem Areas  </vt:lpstr>
      <vt:lpstr>db2pd -d &lt;dbname&gt; -applications</vt:lpstr>
      <vt:lpstr>Tying db2pd –applications to Application Snapshot</vt:lpstr>
      <vt:lpstr>Application Information via Application SQL Administrative View in DB2 10</vt:lpstr>
      <vt:lpstr>SQL Snapshot Table Functions </vt:lpstr>
      <vt:lpstr>Steps Taken</vt:lpstr>
      <vt:lpstr>Essential Application Elements to Examine </vt:lpstr>
      <vt:lpstr>Essential Application Elements to Examine, cont. </vt:lpstr>
      <vt:lpstr>Essential Application Elements to Examine, cont. </vt:lpstr>
      <vt:lpstr>Essential Application Elements to Examine, cont.</vt:lpstr>
      <vt:lpstr>Essential Application Elements to Examine, cont.</vt:lpstr>
      <vt:lpstr>db2exfmt explain tool</vt:lpstr>
      <vt:lpstr>So, what do we have so far?</vt:lpstr>
      <vt:lpstr>Firefighting Drill led to index solution </vt:lpstr>
      <vt:lpstr>Solution </vt:lpstr>
      <vt:lpstr>Other Methods</vt:lpstr>
      <vt:lpstr>SQL Snapshot Table Functions </vt:lpstr>
      <vt:lpstr>Resolving Lock Contention with db2pd</vt:lpstr>
      <vt:lpstr>-locks showlocks option</vt:lpstr>
      <vt:lpstr>SNAPLOCKWAIT Administrative View</vt:lpstr>
      <vt:lpstr>MONREPORT.LOCKWAIT Stored Procedure</vt:lpstr>
      <vt:lpstr>DB2DETAILDEADLOCK Event Monitor Deprecated</vt:lpstr>
      <vt:lpstr>Long Running SQL Adminstrative View</vt:lpstr>
      <vt:lpstr>New DB2 10 - MONREPORT Stored Procedure Reports</vt:lpstr>
      <vt:lpstr>Identify and Tune Top 10 SQL Statements</vt:lpstr>
      <vt:lpstr>Top 10 SQL Output - Example</vt:lpstr>
      <vt:lpstr>Tuning the #1 Ranked SQL</vt:lpstr>
      <vt:lpstr>Top 10 SQL Summary </vt:lpstr>
      <vt:lpstr>Use of Dynamic SQL Snapshot or Administrative View</vt:lpstr>
      <vt:lpstr>New DB2 9.7 and DB2 10 - MONREPORT Module Stored Procedure Reports</vt:lpstr>
      <vt:lpstr>db2pd –tcbstats  </vt:lpstr>
      <vt:lpstr>db2pd –db GTS1 -tcbstats Example</vt:lpstr>
      <vt:lpstr>db2pd -db &lt;dbname&gt; -tcbstats index option</vt:lpstr>
      <vt:lpstr>Identify Unused Indexes using SYSCAT.INDEXES view  </vt:lpstr>
      <vt:lpstr>LASTUSED Column of SYSCAT.INDEXES 9.7 FP3a and below</vt:lpstr>
      <vt:lpstr>DB2 9.7 New Time-spent Monitoring  </vt:lpstr>
      <vt:lpstr>Where is the time being spent?</vt:lpstr>
      <vt:lpstr>Monitor Collection DB CFG Parameters</vt:lpstr>
      <vt:lpstr>MON_GET_ACTIVITY_DETAILS</vt:lpstr>
      <vt:lpstr>Monitor Collection DB CFG Parameters</vt:lpstr>
      <vt:lpstr>MON_GET_ACTIVITY_DETAILS Usage</vt:lpstr>
      <vt:lpstr>MON_GET_ACTIVITY_DETAILS cont.</vt:lpstr>
      <vt:lpstr>DB2 10 Event Monitor Enhancements</vt:lpstr>
      <vt:lpstr>Philip K. Gunning Gunning Technology Solutions, LLC pgunning@gts1consulting.com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Up to Four Lines of Text. Lorem Ipsum Delorum. Lorem  Vida Vada Ium Delorum.</dc:title>
  <dc:creator>jkrafick</dc:creator>
  <cp:lastModifiedBy>pgunning</cp:lastModifiedBy>
  <cp:revision>84</cp:revision>
  <cp:lastPrinted>2012-10-03T01:12:39Z</cp:lastPrinted>
  <dcterms:created xsi:type="dcterms:W3CDTF">2010-05-30T01:58:33Z</dcterms:created>
  <dcterms:modified xsi:type="dcterms:W3CDTF">2012-11-04T22:24:43Z</dcterms:modified>
</cp:coreProperties>
</file>