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64" r:id="rId3"/>
    <p:sldId id="265" r:id="rId4"/>
    <p:sldId id="376" r:id="rId5"/>
    <p:sldId id="395" r:id="rId6"/>
    <p:sldId id="284" r:id="rId7"/>
    <p:sldId id="283" r:id="rId8"/>
    <p:sldId id="316" r:id="rId9"/>
    <p:sldId id="319" r:id="rId10"/>
    <p:sldId id="320" r:id="rId11"/>
    <p:sldId id="407" r:id="rId12"/>
    <p:sldId id="323" r:id="rId13"/>
    <p:sldId id="324" r:id="rId14"/>
    <p:sldId id="388" r:id="rId15"/>
    <p:sldId id="389" r:id="rId16"/>
    <p:sldId id="390" r:id="rId17"/>
    <p:sldId id="391" r:id="rId18"/>
    <p:sldId id="392" r:id="rId19"/>
    <p:sldId id="393" r:id="rId20"/>
    <p:sldId id="396" r:id="rId21"/>
    <p:sldId id="397" r:id="rId22"/>
    <p:sldId id="385" r:id="rId23"/>
    <p:sldId id="386" r:id="rId24"/>
    <p:sldId id="387" r:id="rId25"/>
    <p:sldId id="334" r:id="rId26"/>
    <p:sldId id="335" r:id="rId27"/>
    <p:sldId id="332" r:id="rId28"/>
    <p:sldId id="333" r:id="rId29"/>
    <p:sldId id="369" r:id="rId30"/>
    <p:sldId id="414" r:id="rId31"/>
    <p:sldId id="338" r:id="rId32"/>
    <p:sldId id="315" r:id="rId33"/>
    <p:sldId id="373" r:id="rId34"/>
    <p:sldId id="374" r:id="rId35"/>
    <p:sldId id="399" r:id="rId36"/>
    <p:sldId id="409" r:id="rId37"/>
    <p:sldId id="412" r:id="rId38"/>
    <p:sldId id="413" r:id="rId39"/>
    <p:sldId id="401" r:id="rId40"/>
    <p:sldId id="410" r:id="rId41"/>
    <p:sldId id="408" r:id="rId42"/>
    <p:sldId id="377" r:id="rId43"/>
    <p:sldId id="400" r:id="rId44"/>
    <p:sldId id="402" r:id="rId45"/>
    <p:sldId id="403" r:id="rId46"/>
    <p:sldId id="405" r:id="rId47"/>
    <p:sldId id="411" r:id="rId48"/>
    <p:sldId id="398" r:id="rId49"/>
    <p:sldId id="326" r:id="rId50"/>
    <p:sldId id="327" r:id="rId51"/>
    <p:sldId id="356" r:id="rId52"/>
    <p:sldId id="354" r:id="rId53"/>
    <p:sldId id="352" r:id="rId54"/>
    <p:sldId id="361" r:id="rId55"/>
    <p:sldId id="353" r:id="rId56"/>
    <p:sldId id="357" r:id="rId57"/>
    <p:sldId id="360" r:id="rId58"/>
    <p:sldId id="362" r:id="rId59"/>
    <p:sldId id="363" r:id="rId60"/>
    <p:sldId id="364" r:id="rId61"/>
    <p:sldId id="365" r:id="rId62"/>
    <p:sldId id="366" r:id="rId63"/>
    <p:sldId id="307" r:id="rId64"/>
    <p:sldId id="313" r:id="rId65"/>
    <p:sldId id="341" r:id="rId66"/>
    <p:sldId id="415" r:id="rId67"/>
    <p:sldId id="263" r:id="rId68"/>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9218" autoAdjust="0"/>
  </p:normalViewPr>
  <p:slideViewPr>
    <p:cSldViewPr>
      <p:cViewPr varScale="1">
        <p:scale>
          <a:sx n="58" d="100"/>
          <a:sy n="58" d="100"/>
        </p:scale>
        <p:origin x="-846" y="-78"/>
      </p:cViewPr>
      <p:guideLst>
        <p:guide orient="horz" pos="2160"/>
        <p:guide pos="2880"/>
      </p:guideLst>
    </p:cSldViewPr>
  </p:slideViewPr>
  <p:notesTextViewPr>
    <p:cViewPr>
      <p:scale>
        <a:sx n="1" d="1"/>
        <a:sy n="1" d="1"/>
      </p:scale>
      <p:origin x="0" y="0"/>
    </p:cViewPr>
  </p:notesTextViewPr>
  <p:sorterViewPr>
    <p:cViewPr>
      <p:scale>
        <a:sx n="100" d="100"/>
        <a:sy n="100" d="100"/>
      </p:scale>
      <p:origin x="0" y="26574"/>
    </p:cViewPr>
  </p:sorterViewPr>
  <p:notesViewPr>
    <p:cSldViewPr>
      <p:cViewPr varScale="1">
        <p:scale>
          <a:sx n="55" d="100"/>
          <a:sy n="55" d="100"/>
        </p:scale>
        <p:origin x="-1830" y="-84"/>
      </p:cViewPr>
      <p:guideLst>
        <p:guide orient="horz" pos="2933"/>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15E833B2-0508-4ADB-BFCA-8898A8539217}" type="datetimeFigureOut">
              <a:rPr lang="en-US" smtClean="0"/>
              <a:t>4/25/2015</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6"/>
            <a:ext cx="5486400" cy="41912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5693"/>
          </a:xfrm>
          <a:prstGeom prst="rect">
            <a:avLst/>
          </a:prstGeom>
        </p:spPr>
        <p:txBody>
          <a:bodyPr vert="horz" lIns="91440" tIns="45720" rIns="91440" bIns="45720" rtlCol="0" anchor="b"/>
          <a:lstStyle>
            <a:lvl1pPr algn="r">
              <a:defRPr sz="1200"/>
            </a:lvl1pPr>
          </a:lstStyle>
          <a:p>
            <a:fld id="{5DB64D34-B844-417F-9699-00B09A65C8CF}" type="slidenum">
              <a:rPr lang="en-US" smtClean="0"/>
              <a:t>‹#›</a:t>
            </a:fld>
            <a:endParaRPr lang="en-US"/>
          </a:p>
        </p:txBody>
      </p:sp>
    </p:spTree>
    <p:extLst>
      <p:ext uri="{BB962C8B-B14F-4D97-AF65-F5344CB8AC3E}">
        <p14:creationId xmlns:p14="http://schemas.microsoft.com/office/powerpoint/2010/main" val="38041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public.dhe.ibm.com/software/dw/data/dm-1206hadrmultiplestandby/HADR_Multiple_Standbys_jn20.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B64D34-B844-417F-9699-00B09A65C8CF}" type="slidenum">
              <a:rPr lang="en-US" smtClean="0"/>
              <a:t>1</a:t>
            </a:fld>
            <a:endParaRPr lang="en-US"/>
          </a:p>
        </p:txBody>
      </p:sp>
    </p:spTree>
    <p:extLst>
      <p:ext uri="{BB962C8B-B14F-4D97-AF65-F5344CB8AC3E}">
        <p14:creationId xmlns:p14="http://schemas.microsoft.com/office/powerpoint/2010/main" val="4236091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B64D34-B844-417F-9699-00B09A65C8CF}" type="slidenum">
              <a:rPr lang="en-US" smtClean="0"/>
              <a:t>2</a:t>
            </a:fld>
            <a:endParaRPr lang="en-US"/>
          </a:p>
        </p:txBody>
      </p:sp>
    </p:spTree>
    <p:extLst>
      <p:ext uri="{BB962C8B-B14F-4D97-AF65-F5344CB8AC3E}">
        <p14:creationId xmlns:p14="http://schemas.microsoft.com/office/powerpoint/2010/main" val="1108607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a:t>
            </a:fld>
            <a:endParaRPr lang="en-US"/>
          </a:p>
        </p:txBody>
      </p:sp>
    </p:spTree>
    <p:extLst>
      <p:ext uri="{BB962C8B-B14F-4D97-AF65-F5344CB8AC3E}">
        <p14:creationId xmlns:p14="http://schemas.microsoft.com/office/powerpoint/2010/main" val="4088724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HADR is implemented by sending log buffers from the primary to a standby (or multiple standbys) over TCPIP. The time that the standby</a:t>
            </a:r>
            <a:r>
              <a:rPr lang="en-US" baseline="0" dirty="0" smtClean="0"/>
              <a:t> is in synch with the primary is controlled by the DB CFG HADR SYNC_MODE parameter setting (SYNC, NEARSYNC, ASYNC, or SUPERASYNC). </a:t>
            </a:r>
            <a:r>
              <a:rPr lang="en-US" dirty="0" smtClean="0"/>
              <a:t> in this</a:t>
            </a:r>
            <a:r>
              <a:rPr lang="en-US" baseline="0" dirty="0" smtClean="0"/>
              <a:t> example we have a typical HADR setup with the primary located in New York and the standby located in Atlanta. Since this is across a WAN ASYNC or SUPERASYNC would be used depending on the business requirements. SYNC or ASYNC synch modes would be more appropriate on a LAN.  Log spooling is controlled by the HADR_SPOOL_LIMIT DB CFG parameter. It is enabled and set to AUTOMATIC by default in DB2 10.5. </a:t>
            </a:r>
            <a:r>
              <a:rPr lang="en-US" dirty="0" smtClean="0">
                <a:effectLst/>
              </a:rPr>
              <a:t>Log spooling allows transactions on the HADR primary to make progress without having to wait for the log replay on HADR standby. Log data that is sent by the primary is then written, or </a:t>
            </a:r>
            <a:r>
              <a:rPr lang="en-US" i="1" dirty="0" smtClean="0">
                <a:effectLst/>
              </a:rPr>
              <a:t>spooled</a:t>
            </a:r>
            <a:r>
              <a:rPr lang="en-US" dirty="0" smtClean="0">
                <a:effectLst/>
              </a:rPr>
              <a:t>, to disk on the standby if it falls behind in log replay. The standby can later on read the log data from disk. This allows the system to better tolerate either a spike in transaction volume on the primary, or a slow down of log replay on the standby.</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a:t>
            </a:fld>
            <a:endParaRPr lang="en-US"/>
          </a:p>
        </p:txBody>
      </p:sp>
    </p:spTree>
    <p:extLst>
      <p:ext uri="{BB962C8B-B14F-4D97-AF65-F5344CB8AC3E}">
        <p14:creationId xmlns:p14="http://schemas.microsoft.com/office/powerpoint/2010/main" val="836260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As made clear in the preceding slides, you must choose the SYNC</a:t>
            </a:r>
            <a:r>
              <a:rPr lang="en-US" baseline="0" dirty="0" smtClean="0"/>
              <a:t> MODE carefully and with input from</a:t>
            </a:r>
          </a:p>
          <a:p>
            <a:r>
              <a:rPr lang="en-US" baseline="0" dirty="0" smtClean="0"/>
              <a:t>the line of business you are supporting. The choice you make is driven by the degree of data loss that can be tolerated and the infrastructure present to support the SYNC_MODE chosen.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HADR </a:t>
            </a:r>
            <a:r>
              <a:rPr lang="en-US" dirty="0" err="1" smtClean="0"/>
              <a:t>sync_mode</a:t>
            </a:r>
            <a:r>
              <a:rPr lang="en-US" dirty="0" smtClean="0"/>
              <a:t> is probably the most important database configuration parameter.</a:t>
            </a:r>
            <a:r>
              <a:rPr lang="en-US" baseline="0" dirty="0" smtClean="0"/>
              <a:t>  Synchronization mode chosen is based on business requirements as they pertain to degree of data loss and impact on performance.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a:t>
            </a:fld>
            <a:endParaRPr lang="en-US"/>
          </a:p>
        </p:txBody>
      </p:sp>
    </p:spTree>
    <p:extLst>
      <p:ext uri="{BB962C8B-B14F-4D97-AF65-F5344CB8AC3E}">
        <p14:creationId xmlns:p14="http://schemas.microsoft.com/office/powerpoint/2010/main" val="1829647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7</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8</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9</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10</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11</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12</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13</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14</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15</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16</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17</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DB2 HADR Registry Settings with settings highlighted that enable read on standby,</a:t>
            </a:r>
          </a:p>
          <a:p>
            <a:r>
              <a:rPr lang="en-US" dirty="0" smtClean="0"/>
              <a:t>output</a:t>
            </a:r>
            <a:r>
              <a:rPr lang="en-US" baseline="0" dirty="0" smtClean="0"/>
              <a:t> from db2set –all command.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18</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DB2 HADR Registry Settings, output</a:t>
            </a:r>
            <a:r>
              <a:rPr lang="en-US" baseline="0" dirty="0" smtClean="0"/>
              <a:t> from db2set –all command.  Same settings on both primary and standby.</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19</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This decouples log replay on the standby from receiving</a:t>
            </a:r>
            <a:r>
              <a:rPr lang="en-US" baseline="0" dirty="0" smtClean="0"/>
              <a:t> of the log data from the primary</a:t>
            </a:r>
          </a:p>
          <a:p>
            <a:r>
              <a:rPr lang="en-US" dirty="0" smtClean="0"/>
              <a:t>Recommend that the default</a:t>
            </a:r>
            <a:r>
              <a:rPr lang="en-US" baseline="0" dirty="0" smtClean="0"/>
              <a:t> setting be used. However, will not prevent a problem if </a:t>
            </a:r>
          </a:p>
          <a:p>
            <a:r>
              <a:rPr lang="en-US" baseline="0" dirty="0" err="1" smtClean="0"/>
              <a:t>Filesystem</a:t>
            </a:r>
            <a:r>
              <a:rPr lang="en-US" baseline="0" dirty="0" smtClean="0"/>
              <a:t> or disk becomes full!!!!!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20</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The active log path became full on the STANDBY and caused STANDBY to go inactive,</a:t>
            </a:r>
            <a:r>
              <a:rPr lang="en-US" baseline="0" dirty="0" smtClean="0"/>
              <a:t> client</a:t>
            </a:r>
          </a:p>
          <a:p>
            <a:r>
              <a:rPr lang="en-US" baseline="0" dirty="0" smtClean="0"/>
              <a:t>Called me to investigate problem they had connecting to STANDBY, I found above!</a:t>
            </a:r>
          </a:p>
          <a:p>
            <a:endParaRPr lang="en-US" baseline="0" dirty="0" smtClean="0"/>
          </a:p>
          <a:p>
            <a:r>
              <a:rPr lang="en-US" baseline="0" dirty="0" err="1" smtClean="0"/>
              <a:t>Df</a:t>
            </a:r>
            <a:r>
              <a:rPr lang="en-US" baseline="0" dirty="0" smtClean="0"/>
              <a:t> –m revealed active log </a:t>
            </a:r>
            <a:r>
              <a:rPr lang="en-US" baseline="0" dirty="0" err="1" smtClean="0"/>
              <a:t>filesystem</a:t>
            </a:r>
            <a:r>
              <a:rPr lang="en-US" baseline="0" dirty="0" smtClean="0"/>
              <a:t> on STANDBY 100% full………</a:t>
            </a:r>
          </a:p>
          <a:p>
            <a:endParaRPr lang="en-US" baseline="0" dirty="0" smtClean="0"/>
          </a:p>
          <a:p>
            <a:r>
              <a:rPr lang="en-US" baseline="0" dirty="0" smtClean="0"/>
              <a:t>Required fire drill to fix……….</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21</a:t>
            </a:fld>
            <a:endParaRPr lang="en-US"/>
          </a:p>
        </p:txBody>
      </p:sp>
    </p:spTree>
    <p:extLst>
      <p:ext uri="{BB962C8B-B14F-4D97-AF65-F5344CB8AC3E}">
        <p14:creationId xmlns:p14="http://schemas.microsoft.com/office/powerpoint/2010/main" val="3876195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22</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23</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24</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25</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26</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27</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28</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29</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30</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You</a:t>
            </a:r>
            <a:r>
              <a:rPr lang="en-US" baseline="0" dirty="0" smtClean="0"/>
              <a:t> can also use the MON_GET_HADR table function to monitor the status of </a:t>
            </a:r>
          </a:p>
          <a:p>
            <a:r>
              <a:rPr lang="en-US" sz="1200" kern="1200" baseline="0" dirty="0" smtClean="0">
                <a:solidFill>
                  <a:schemeClr val="tx1"/>
                </a:solidFill>
                <a:effectLst/>
                <a:latin typeface="+mn-lt"/>
                <a:ea typeface="+mn-ea"/>
                <a:cs typeface="+mn-cs"/>
              </a:rPr>
              <a:t>HADR as follows:   </a:t>
            </a:r>
            <a:r>
              <a:rPr lang="en-US" sz="1200" kern="1200" dirty="0" smtClean="0">
                <a:solidFill>
                  <a:schemeClr val="tx1"/>
                </a:solidFill>
                <a:effectLst/>
                <a:latin typeface="+mn-lt"/>
                <a:ea typeface="+mn-ea"/>
                <a:cs typeface="+mn-cs"/>
              </a:rPr>
              <a:t>db2 “SELECT HADR_ROLE, STANDBY_ID, HADR_STATE, </a:t>
            </a:r>
            <a:r>
              <a:rPr lang="en-US" sz="1200" kern="1200" dirty="0" err="1" smtClean="0">
                <a:solidFill>
                  <a:schemeClr val="tx1"/>
                </a:solidFill>
                <a:effectLst/>
                <a:latin typeface="+mn-lt"/>
                <a:ea typeface="+mn-ea"/>
                <a:cs typeface="+mn-cs"/>
              </a:rPr>
              <a:t>varchar</a:t>
            </a:r>
            <a:r>
              <a:rPr lang="en-US" sz="1200" kern="1200" dirty="0" smtClean="0">
                <a:solidFill>
                  <a:schemeClr val="tx1"/>
                </a:solidFill>
                <a:effectLst/>
                <a:latin typeface="+mn-lt"/>
                <a:ea typeface="+mn-ea"/>
                <a:cs typeface="+mn-cs"/>
              </a:rPr>
              <a:t>(PRIMARY_MEMBER_HOST ,20) as PRIMARY_MEMBER_HOST, </a:t>
            </a:r>
            <a:r>
              <a:rPr lang="en-US" sz="1200" kern="1200" dirty="0" err="1" smtClean="0">
                <a:solidFill>
                  <a:schemeClr val="tx1"/>
                </a:solidFill>
                <a:effectLst/>
                <a:latin typeface="+mn-lt"/>
                <a:ea typeface="+mn-ea"/>
                <a:cs typeface="+mn-cs"/>
              </a:rPr>
              <a:t>varchar</a:t>
            </a:r>
            <a:r>
              <a:rPr lang="en-US" sz="1200" kern="1200" dirty="0" smtClean="0">
                <a:solidFill>
                  <a:schemeClr val="tx1"/>
                </a:solidFill>
                <a:effectLst/>
                <a:latin typeface="+mn-lt"/>
                <a:ea typeface="+mn-ea"/>
                <a:cs typeface="+mn-cs"/>
              </a:rPr>
              <a:t>(STANDBY_MEMBER_HOST ,20) as STANDBY_MEMBER_HOST from table(MON_GET_HADR(NULL))”</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31</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32</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NOTES:  The TAKEOVER command</a:t>
            </a:r>
            <a:r>
              <a:rPr lang="en-US" baseline="0" dirty="0" smtClean="0"/>
              <a:t> is issued from the Standby. </a:t>
            </a:r>
            <a:r>
              <a:rPr lang="en-US" dirty="0" smtClean="0"/>
              <a:t>Follow progression of takeover operation by monitoring</a:t>
            </a:r>
            <a:r>
              <a:rPr lang="en-US" baseline="0" dirty="0" smtClean="0"/>
              <a:t> the db2diag.log.</a:t>
            </a:r>
            <a:endParaRPr lang="en-US" dirty="0" smtClean="0"/>
          </a:p>
          <a:p>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33</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Follow progression of takeover operation by monitoring</a:t>
            </a:r>
            <a:r>
              <a:rPr lang="en-US" baseline="0" dirty="0" smtClean="0"/>
              <a:t> the db2diag.log  on the Standby.</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34</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If reintegration not possible,</a:t>
            </a:r>
            <a:r>
              <a:rPr lang="en-US" baseline="0" dirty="0" smtClean="0"/>
              <a:t> after old primary has been fixed, take online backup of new primary and restore to old primary and bring up as standby.  Then takeover back to the old primary.</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35</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NOTES</a:t>
            </a:r>
            <a:r>
              <a:rPr lang="en-US" dirty="0" smtClean="0"/>
              <a:t>: Multiple standbys was introduced</a:t>
            </a:r>
            <a:r>
              <a:rPr lang="en-US" baseline="0" dirty="0" smtClean="0"/>
              <a:t> in DB2 10.1. There is an excellent whitepaper on understanding and implementing multiple standbys, here is the url: </a:t>
            </a:r>
            <a:r>
              <a:rPr lang="en-US" dirty="0" smtClean="0">
                <a:hlinkClick r:id="rId3"/>
              </a:rPr>
              <a:t>http://public.dhe.ibm.com/software/dw/data/dm-1206hadrmultiplestandby/HADR_Multiple_Standbys_jn20.pdf</a:t>
            </a:r>
            <a:r>
              <a:rPr lang="en-US" dirty="0" smtClean="0"/>
              <a:t>. Highly recommended</a:t>
            </a:r>
            <a:r>
              <a:rPr lang="en-US" baseline="0" dirty="0" smtClean="0"/>
              <a:t> that you read this whitepaper before embarking on your multiple standby implementation.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36</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Up until now, we have been discussing HADR with a primary and single standby.</a:t>
            </a:r>
            <a:r>
              <a:rPr lang="en-US" baseline="0" dirty="0" smtClean="0"/>
              <a:t> New in DB2 10.1 is the capability to have multiple standbys. </a:t>
            </a:r>
            <a:r>
              <a:rPr lang="en-US" dirty="0" smtClean="0"/>
              <a:t>The first former standby,</a:t>
            </a:r>
            <a:r>
              <a:rPr lang="en-US" baseline="0" dirty="0" smtClean="0"/>
              <a:t> now called Principal standby must be in the same SYNC_MODE as the primary, the additional auxiliaries operate in SUPERASYNC mode. </a:t>
            </a:r>
          </a:p>
          <a:p>
            <a:r>
              <a:rPr lang="en-US" dirty="0" smtClean="0">
                <a:effectLst/>
              </a:rPr>
              <a:t>The first database in the target list of an HADR database is designated as </a:t>
            </a:r>
            <a:r>
              <a:rPr lang="en-US" dirty="0" err="1" smtClean="0">
                <a:effectLst/>
              </a:rPr>
              <a:t>the</a:t>
            </a:r>
            <a:r>
              <a:rPr lang="en-US" i="1" dirty="0" err="1" smtClean="0">
                <a:effectLst/>
              </a:rPr>
              <a:t>principal</a:t>
            </a:r>
            <a:r>
              <a:rPr lang="en-US" i="1" dirty="0" smtClean="0">
                <a:effectLst/>
              </a:rPr>
              <a:t> HADR standby database</a:t>
            </a:r>
            <a:r>
              <a:rPr lang="en-US" dirty="0" smtClean="0">
                <a:effectLst/>
              </a:rPr>
              <a:t>, and any other entries are called </a:t>
            </a:r>
            <a:r>
              <a:rPr lang="en-US" i="1" dirty="0" smtClean="0">
                <a:effectLst/>
              </a:rPr>
              <a:t>auxiliary HADR standby databases</a:t>
            </a:r>
            <a:r>
              <a:rPr lang="en-US" dirty="0" smtClean="0">
                <a:effectLst/>
              </a:rPr>
              <a:t>. You can configure the primary-principal standby HADR pair to use any synchronization mode supported in the DB2 environment (in a DB2 </a:t>
            </a:r>
            <a:r>
              <a:rPr lang="en-US" dirty="0" err="1" smtClean="0">
                <a:effectLst/>
              </a:rPr>
              <a:t>pureScale</a:t>
            </a:r>
            <a:r>
              <a:rPr lang="en-US" dirty="0" smtClean="0">
                <a:effectLst/>
              </a:rPr>
              <a:t> environment, only ASYNC and SUPERASYNC modes are supported) by using the </a:t>
            </a:r>
            <a:r>
              <a:rPr lang="en-US" dirty="0" err="1" smtClean="0">
                <a:effectLst/>
              </a:rPr>
              <a:t>hadr_syncmode</a:t>
            </a:r>
            <a:r>
              <a:rPr lang="en-US" dirty="0" smtClean="0">
                <a:effectLst/>
              </a:rPr>
              <a:t> configuration parameter on the primary. The synchronization mode of the auxiliary standby targets is always SUPERASYNC. When you start HADR on the primary, the values for the </a:t>
            </a:r>
            <a:r>
              <a:rPr lang="en-US" dirty="0" err="1" smtClean="0">
                <a:effectLst/>
              </a:rPr>
              <a:t>hadr_remote_host</a:t>
            </a:r>
            <a:r>
              <a:rPr lang="en-US" dirty="0" smtClean="0">
                <a:effectLst/>
              </a:rPr>
              <a:t> and </a:t>
            </a:r>
            <a:r>
              <a:rPr lang="en-US" dirty="0" err="1" smtClean="0">
                <a:effectLst/>
              </a:rPr>
              <a:t>hadr_remote_svc</a:t>
            </a:r>
            <a:r>
              <a:rPr lang="en-US" dirty="0" smtClean="0">
                <a:effectLst/>
              </a:rPr>
              <a:t> configuration parameters are automatically set to those of the principal standby unless you set the DB2_HADR_NO_IP_CHECK registry variable to ON.</a:t>
            </a:r>
          </a:p>
          <a:p>
            <a:r>
              <a:rPr lang="en-US" dirty="0" smtClean="0">
                <a:effectLst/>
              </a:rPr>
              <a:t>There is no requirement for reciprocal principal standby settings. For example, database A can designate database B as its principal standby, and database B can designate database C as its principal standby. However, general primary-standby reciprocal setting is required. For example, if database B is listed in the target list of database A, database A must be listed in the target list of database B. This ensures that after a role switch, the old primary is still accepted as the new standby of the new primary. Continued on next slide.</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37</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38</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r>
              <a:rPr lang="en-US" dirty="0" smtClean="0">
                <a:effectLst/>
              </a:rPr>
              <a:t> For example, the following configuration is acceptable; however, database C is only valid standby if database B is the </a:t>
            </a:r>
            <a:r>
              <a:rPr lang="en-US" dirty="0" err="1" smtClean="0">
                <a:effectLst/>
              </a:rPr>
              <a:t>primary:On</a:t>
            </a:r>
            <a:r>
              <a:rPr lang="en-US" dirty="0" smtClean="0">
                <a:effectLst/>
              </a:rPr>
              <a:t> database A: </a:t>
            </a:r>
            <a:r>
              <a:rPr lang="en-US" dirty="0" err="1" smtClean="0">
                <a:effectLst/>
              </a:rPr>
              <a:t>hadr_target_list</a:t>
            </a:r>
            <a:r>
              <a:rPr lang="en-US" dirty="0" smtClean="0">
                <a:effectLst/>
              </a:rPr>
              <a:t> contains database B </a:t>
            </a:r>
          </a:p>
          <a:p>
            <a:r>
              <a:rPr lang="en-US" dirty="0" smtClean="0">
                <a:effectLst/>
              </a:rPr>
              <a:t>On database B: </a:t>
            </a:r>
            <a:r>
              <a:rPr lang="en-US" dirty="0" err="1" smtClean="0">
                <a:effectLst/>
              </a:rPr>
              <a:t>hadr_target_list</a:t>
            </a:r>
            <a:r>
              <a:rPr lang="en-US" dirty="0" smtClean="0">
                <a:effectLst/>
              </a:rPr>
              <a:t> contains database C and A </a:t>
            </a:r>
          </a:p>
          <a:p>
            <a:r>
              <a:rPr lang="en-US" dirty="0" smtClean="0">
                <a:effectLst/>
              </a:rPr>
              <a:t>On database C: </a:t>
            </a:r>
            <a:r>
              <a:rPr lang="en-US" dirty="0" err="1" smtClean="0">
                <a:effectLst/>
              </a:rPr>
              <a:t>hadr_target_list</a:t>
            </a:r>
            <a:r>
              <a:rPr lang="en-US" dirty="0" smtClean="0">
                <a:effectLst/>
              </a:rPr>
              <a:t> contains database B </a:t>
            </a:r>
          </a:p>
          <a:p>
            <a:r>
              <a:rPr lang="en-US" dirty="0" smtClean="0">
                <a:effectLst/>
              </a:rPr>
              <a:t>Although you can update the value of the </a:t>
            </a:r>
            <a:r>
              <a:rPr lang="en-US" dirty="0" err="1" smtClean="0">
                <a:effectLst/>
              </a:rPr>
              <a:t>hadr_target_list</a:t>
            </a:r>
            <a:r>
              <a:rPr lang="en-US" dirty="0" smtClean="0">
                <a:effectLst/>
              </a:rPr>
              <a:t> parameter and have the changes take effect while the database is online, there are some restrictions if HADR is active: You cannot change the principal standby of the primary without first stopping HADR on the primary.</a:t>
            </a:r>
          </a:p>
          <a:p>
            <a:r>
              <a:rPr lang="en-US" dirty="0" smtClean="0">
                <a:effectLst/>
              </a:rPr>
              <a:t>You cannot remove a standby from the list if it is connected to the primary. To disconnect a standby, deactivate it. Then you can remove it from the primary's target list. </a:t>
            </a:r>
          </a:p>
          <a:p>
            <a:r>
              <a:rPr lang="en-US" dirty="0" smtClean="0">
                <a:effectLst/>
              </a:rPr>
              <a:t>You cannot dynamically update the </a:t>
            </a:r>
            <a:r>
              <a:rPr lang="en-US" dirty="0" err="1" smtClean="0">
                <a:effectLst/>
              </a:rPr>
              <a:t>hadr_target_list</a:t>
            </a:r>
            <a:r>
              <a:rPr lang="en-US" dirty="0" smtClean="0">
                <a:effectLst/>
              </a:rPr>
              <a:t> configuration parameter for a standby unless you enabled the HADR reads on standby feature.</a:t>
            </a:r>
          </a:p>
          <a:p>
            <a:r>
              <a:rPr lang="en-US" dirty="0" smtClean="0">
                <a:effectLst/>
              </a:rPr>
              <a:t>You cannot remove the primary database from the target list of a standby if the standby is connected to the primary.</a:t>
            </a:r>
          </a:p>
          <a:p>
            <a:r>
              <a:rPr lang="en-US" dirty="0" smtClean="0">
                <a:effectLst/>
              </a:rPr>
              <a:t>The target list must contain IP addresses that are either IPv4 or IPv6, but not a combination of the two.</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39</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40</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NOTES:  </a:t>
            </a:r>
            <a:r>
              <a:rPr lang="en-US" b="0" dirty="0" smtClean="0"/>
              <a:t>All of the HADR sync modes are supported on the principal standby </a:t>
            </a:r>
          </a:p>
          <a:p>
            <a:endParaRPr lang="en-US" b="0" dirty="0"/>
          </a:p>
        </p:txBody>
      </p:sp>
      <p:sp>
        <p:nvSpPr>
          <p:cNvPr id="4" name="Slide Number Placeholder 3"/>
          <p:cNvSpPr>
            <a:spLocks noGrp="1"/>
          </p:cNvSpPr>
          <p:nvPr>
            <p:ph type="sldNum" sz="quarter" idx="10"/>
          </p:nvPr>
        </p:nvSpPr>
        <p:spPr/>
        <p:txBody>
          <a:bodyPr/>
          <a:lstStyle/>
          <a:p>
            <a:fld id="{5DB64D34-B844-417F-9699-00B09A65C8CF}" type="slidenum">
              <a:rPr lang="en-US" smtClean="0"/>
              <a:t>41</a:t>
            </a:fld>
            <a:endParaRPr lang="en-US"/>
          </a:p>
        </p:txBody>
      </p:sp>
    </p:spTree>
    <p:extLst>
      <p:ext uri="{BB962C8B-B14F-4D97-AF65-F5344CB8AC3E}">
        <p14:creationId xmlns:p14="http://schemas.microsoft.com/office/powerpoint/2010/main" val="10892564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In this example, we have the primary</a:t>
            </a:r>
            <a:r>
              <a:rPr lang="en-US" baseline="0" dirty="0" smtClean="0"/>
              <a:t> </a:t>
            </a:r>
            <a:r>
              <a:rPr lang="en-US" baseline="0" dirty="0" err="1" smtClean="0"/>
              <a:t>hadr</a:t>
            </a:r>
            <a:r>
              <a:rPr lang="en-US" baseline="0" dirty="0" smtClean="0"/>
              <a:t> database in the New York data center with its principal standby also in the New York data center. Since these are co-located over a LAN, they are running in  SYNC mode. Two auxiliary standbys are also being used. One in the Atlanta data center and another in the </a:t>
            </a:r>
            <a:r>
              <a:rPr lang="en-US" baseline="0" dirty="0" err="1" smtClean="0"/>
              <a:t>Huntstville</a:t>
            </a:r>
            <a:r>
              <a:rPr lang="en-US" baseline="0" dirty="0" smtClean="0"/>
              <a:t> area. Multiple data centers provide for geographic separation in the event of local and region disasters. Any one of the standbys can takeover as primary by a normal takeover or a takeover by force.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42</a:t>
            </a:fld>
            <a:endParaRPr lang="en-US"/>
          </a:p>
        </p:txBody>
      </p:sp>
    </p:spTree>
    <p:extLst>
      <p:ext uri="{BB962C8B-B14F-4D97-AF65-F5344CB8AC3E}">
        <p14:creationId xmlns:p14="http://schemas.microsoft.com/office/powerpoint/2010/main" val="8362609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43</a:t>
            </a:fld>
            <a:endParaRPr lang="en-US"/>
          </a:p>
        </p:txBody>
      </p:sp>
    </p:spTree>
    <p:extLst>
      <p:ext uri="{BB962C8B-B14F-4D97-AF65-F5344CB8AC3E}">
        <p14:creationId xmlns:p14="http://schemas.microsoft.com/office/powerpoint/2010/main" val="1506482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In this example, a normal takeover is performed on PGDB2. Note how the roles change based on the action taken and the values of the </a:t>
            </a:r>
            <a:r>
              <a:rPr lang="en-US" dirty="0" err="1" smtClean="0"/>
              <a:t>hadr_target_list</a:t>
            </a:r>
            <a:r>
              <a:rPr lang="en-US" dirty="0" smtClean="0"/>
              <a:t>. The</a:t>
            </a:r>
            <a:r>
              <a:rPr lang="en-US" baseline="0" dirty="0" smtClean="0"/>
              <a:t> values of the </a:t>
            </a:r>
            <a:r>
              <a:rPr lang="en-US" baseline="0" dirty="0" err="1" smtClean="0"/>
              <a:t>hadr_target_list</a:t>
            </a:r>
            <a:r>
              <a:rPr lang="en-US" baseline="0" dirty="0" smtClean="0"/>
              <a:t> are automatically reconfigured as shown on the next slide.</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44</a:t>
            </a:fld>
            <a:endParaRPr lang="en-US"/>
          </a:p>
        </p:txBody>
      </p:sp>
    </p:spTree>
    <p:extLst>
      <p:ext uri="{BB962C8B-B14F-4D97-AF65-F5344CB8AC3E}">
        <p14:creationId xmlns:p14="http://schemas.microsoft.com/office/powerpoint/2010/main" val="836260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45</a:t>
            </a:fld>
            <a:endParaRPr lang="en-US"/>
          </a:p>
        </p:txBody>
      </p:sp>
    </p:spTree>
    <p:extLst>
      <p:ext uri="{BB962C8B-B14F-4D97-AF65-F5344CB8AC3E}">
        <p14:creationId xmlns:p14="http://schemas.microsoft.com/office/powerpoint/2010/main" val="1506482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In this example, the data center in New York has become unavailable and a forced takeover is performed on the auxiliary standby in Atlanta.</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46</a:t>
            </a:fld>
            <a:endParaRPr lang="en-US"/>
          </a:p>
        </p:txBody>
      </p:sp>
    </p:spTree>
    <p:extLst>
      <p:ext uri="{BB962C8B-B14F-4D97-AF65-F5344CB8AC3E}">
        <p14:creationId xmlns:p14="http://schemas.microsoft.com/office/powerpoint/2010/main" val="836260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47</a:t>
            </a:fld>
            <a:endParaRPr lang="en-US"/>
          </a:p>
        </p:txBody>
      </p:sp>
    </p:spTree>
    <p:extLst>
      <p:ext uri="{BB962C8B-B14F-4D97-AF65-F5344CB8AC3E}">
        <p14:creationId xmlns:p14="http://schemas.microsoft.com/office/powerpoint/2010/main" val="15064822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r>
              <a:rPr lang="en-US" sz="1200" kern="1200" dirty="0" smtClean="0">
                <a:solidFill>
                  <a:schemeClr val="tx1"/>
                </a:solidFill>
                <a:effectLst/>
                <a:latin typeface="+mn-lt"/>
                <a:ea typeface="+mn-ea"/>
                <a:cs typeface="+mn-cs"/>
              </a:rPr>
              <a:t>There are several important restrictions for delayed replay:</a:t>
            </a:r>
          </a:p>
          <a:p>
            <a:pPr lvl="0"/>
            <a:r>
              <a:rPr lang="en-US" sz="1200" kern="1200" dirty="0" smtClean="0">
                <a:solidFill>
                  <a:schemeClr val="tx1"/>
                </a:solidFill>
                <a:effectLst/>
                <a:latin typeface="+mn-lt"/>
                <a:ea typeface="+mn-ea"/>
                <a:cs typeface="+mn-cs"/>
              </a:rPr>
              <a:t>You can set the </a:t>
            </a:r>
            <a:r>
              <a:rPr lang="en-US" sz="1200" kern="1200" dirty="0" err="1" smtClean="0">
                <a:solidFill>
                  <a:schemeClr val="tx1"/>
                </a:solidFill>
                <a:effectLst/>
                <a:latin typeface="+mn-lt"/>
                <a:ea typeface="+mn-ea"/>
                <a:cs typeface="+mn-cs"/>
              </a:rPr>
              <a:t>hadr_replay_delay</a:t>
            </a:r>
            <a:r>
              <a:rPr lang="en-US" sz="1200" kern="1200" dirty="0" smtClean="0">
                <a:solidFill>
                  <a:schemeClr val="tx1"/>
                </a:solidFill>
                <a:effectLst/>
                <a:latin typeface="+mn-lt"/>
                <a:ea typeface="+mn-ea"/>
                <a:cs typeface="+mn-cs"/>
              </a:rPr>
              <a:t> configuration parameter only on a standby database. </a:t>
            </a:r>
          </a:p>
          <a:p>
            <a:pPr lvl="0"/>
            <a:r>
              <a:rPr lang="en-US" sz="1200" kern="1200" dirty="0" smtClean="0">
                <a:solidFill>
                  <a:schemeClr val="tx1"/>
                </a:solidFill>
                <a:effectLst/>
                <a:latin typeface="+mn-lt"/>
                <a:ea typeface="+mn-ea"/>
                <a:cs typeface="+mn-cs"/>
              </a:rPr>
              <a:t>A TAKEOVER command on a standby with replay delay enabled will fail. You must first set the </a:t>
            </a:r>
            <a:r>
              <a:rPr lang="en-US" sz="1200" kern="1200" dirty="0" err="1" smtClean="0">
                <a:solidFill>
                  <a:schemeClr val="tx1"/>
                </a:solidFill>
                <a:effectLst/>
                <a:latin typeface="+mn-lt"/>
                <a:ea typeface="+mn-ea"/>
                <a:cs typeface="+mn-cs"/>
              </a:rPr>
              <a:t>hadr_replay_delay</a:t>
            </a:r>
            <a:r>
              <a:rPr lang="en-US" sz="1200" kern="1200" dirty="0" smtClean="0">
                <a:solidFill>
                  <a:schemeClr val="tx1"/>
                </a:solidFill>
                <a:effectLst/>
                <a:latin typeface="+mn-lt"/>
                <a:ea typeface="+mn-ea"/>
                <a:cs typeface="+mn-cs"/>
              </a:rPr>
              <a:t> configuration parameter to 0 and then deactivate and reactivate the standby to pick up the new value, and then issue the TAKEOVER command. </a:t>
            </a:r>
          </a:p>
          <a:p>
            <a:pPr lvl="0"/>
            <a:r>
              <a:rPr lang="en-US" sz="1200" kern="1200" dirty="0" smtClean="0">
                <a:solidFill>
                  <a:schemeClr val="tx1"/>
                </a:solidFill>
                <a:effectLst/>
                <a:latin typeface="+mn-lt"/>
                <a:ea typeface="+mn-ea"/>
                <a:cs typeface="+mn-cs"/>
              </a:rPr>
              <a:t>The delayed replay feature is supported only in SUPERASYNC mode. Because log replay is delayed, a lot of </a:t>
            </a:r>
            <a:r>
              <a:rPr lang="en-US" sz="1200" kern="1200" dirty="0" err="1" smtClean="0">
                <a:solidFill>
                  <a:schemeClr val="tx1"/>
                </a:solidFill>
                <a:effectLst/>
                <a:latin typeface="+mn-lt"/>
                <a:ea typeface="+mn-ea"/>
                <a:cs typeface="+mn-cs"/>
              </a:rPr>
              <a:t>unreplayed</a:t>
            </a:r>
            <a:r>
              <a:rPr lang="en-US" sz="1200" kern="1200" dirty="0" smtClean="0">
                <a:solidFill>
                  <a:schemeClr val="tx1"/>
                </a:solidFill>
                <a:effectLst/>
                <a:latin typeface="+mn-lt"/>
                <a:ea typeface="+mn-ea"/>
                <a:cs typeface="+mn-cs"/>
              </a:rPr>
              <a:t> log data might accumulate on the standby, filling up receive buffer and spool (if configured). In other synchronization modes, this would cause the primary to be blocked. </a:t>
            </a:r>
          </a:p>
          <a:p>
            <a:r>
              <a:rPr lang="en-US" sz="1200" kern="1200" dirty="0" smtClean="0">
                <a:solidFill>
                  <a:schemeClr val="tx1"/>
                </a:solidFill>
                <a:effectLst/>
                <a:latin typeface="+mn-lt"/>
                <a:ea typeface="+mn-ea"/>
                <a:cs typeface="+mn-cs"/>
              </a:rPr>
              <a:t>The objective of this feature is to protect against application error. If you want to use this feature and ensure that there is no data loss in the event of a primary failure, consider a multiple standby setup with a more synchronous setting on the principal standby.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48</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49</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50</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Typical two-node</a:t>
            </a:r>
            <a:r>
              <a:rPr lang="en-US" baseline="0" dirty="0" smtClean="0"/>
              <a:t> cluster with DB2 and TSAMP installed on both servers and a DB2 instance running on shared storage on one node.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51</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52</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53</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54</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55</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56</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57</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58</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59</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60</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61</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62</a:t>
            </a:fld>
            <a:endParaRPr lang="en-US"/>
          </a:p>
        </p:txBody>
      </p:sp>
    </p:spTree>
    <p:extLst>
      <p:ext uri="{BB962C8B-B14F-4D97-AF65-F5344CB8AC3E}">
        <p14:creationId xmlns:p14="http://schemas.microsoft.com/office/powerpoint/2010/main" val="41718497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63</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64</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B64D34-B844-417F-9699-00B09A65C8CF}" type="slidenum">
              <a:rPr lang="en-US" smtClean="0"/>
              <a:t>65</a:t>
            </a:fld>
            <a:endParaRPr lang="en-US"/>
          </a:p>
        </p:txBody>
      </p:sp>
    </p:spTree>
    <p:extLst>
      <p:ext uri="{BB962C8B-B14F-4D97-AF65-F5344CB8AC3E}">
        <p14:creationId xmlns:p14="http://schemas.microsoft.com/office/powerpoint/2010/main" val="401019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B64D34-B844-417F-9699-00B09A65C8CF}" type="slidenum">
              <a:rPr lang="en-US" smtClean="0"/>
              <a:t>66</a:t>
            </a:fld>
            <a:endParaRPr lang="en-US"/>
          </a:p>
        </p:txBody>
      </p:sp>
    </p:spTree>
    <p:extLst>
      <p:ext uri="{BB962C8B-B14F-4D97-AF65-F5344CB8AC3E}">
        <p14:creationId xmlns:p14="http://schemas.microsoft.com/office/powerpoint/2010/main" val="16002552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B64D34-B844-417F-9699-00B09A65C8CF}" type="slidenum">
              <a:rPr lang="en-US" smtClean="0"/>
              <a:t>67</a:t>
            </a:fld>
            <a:endParaRPr lang="en-US"/>
          </a:p>
        </p:txBody>
      </p:sp>
    </p:spTree>
    <p:extLst>
      <p:ext uri="{BB962C8B-B14F-4D97-AF65-F5344CB8AC3E}">
        <p14:creationId xmlns:p14="http://schemas.microsoft.com/office/powerpoint/2010/main" val="42360913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E12B5E1C-5031-40C1-AF81-7238D3F1488D}" type="datetimeFigureOut">
              <a:rPr lang="en-US" smtClean="0"/>
              <a:t>4/25/2015</a:t>
            </a:fld>
            <a:endParaRPr lang="en-US"/>
          </a:p>
        </p:txBody>
      </p:sp>
      <p:sp>
        <p:nvSpPr>
          <p:cNvPr id="5" name="Footer Placeholder 4"/>
          <p:cNvSpPr>
            <a:spLocks noGrp="1"/>
          </p:cNvSpPr>
          <p:nvPr>
            <p:ph type="ftr" sz="quarter" idx="11"/>
          </p:nvPr>
        </p:nvSpPr>
        <p:spPr>
          <a:xfrm>
            <a:off x="3124200" y="6248400"/>
            <a:ext cx="2895600" cy="473075"/>
          </a:xfrm>
        </p:spPr>
        <p:txBody>
          <a:bodyPr/>
          <a:lstStyle/>
          <a:p>
            <a:r>
              <a:rPr lang="en-US" dirty="0" smtClean="0"/>
              <a:t>Central PA DB2 User Group</a:t>
            </a:r>
          </a:p>
          <a:p>
            <a:r>
              <a:rPr lang="en-US" dirty="0" smtClean="0"/>
              <a:t>Copyright Gunning Technology Solutions, LLC 2013</a:t>
            </a:r>
            <a:endParaRPr lang="en-US" dirty="0"/>
          </a:p>
        </p:txBody>
      </p:sp>
      <p:sp>
        <p:nvSpPr>
          <p:cNvPr id="6" name="Slide Number Placeholder 5"/>
          <p:cNvSpPr>
            <a:spLocks noGrp="1"/>
          </p:cNvSpPr>
          <p:nvPr>
            <p:ph type="sldNum" sz="quarter" idx="12"/>
          </p:nvPr>
        </p:nvSpPr>
        <p:spPr/>
        <p:txBody>
          <a:bodyPr/>
          <a:lstStyle/>
          <a:p>
            <a:fld id="{818D213E-1DCB-4091-BCBC-2ACE2B9E9F37}" type="slidenum">
              <a:rPr lang="en-US" smtClean="0"/>
              <a:t>‹#›</a:t>
            </a:fld>
            <a:endParaRPr lang="en-US" dirty="0"/>
          </a:p>
        </p:txBody>
      </p:sp>
      <p:pic>
        <p:nvPicPr>
          <p:cNvPr id="1027" name="Picture 3" descr="C:\Users\pgunning\Documents\oldkingstonstick\KINGSTON\gunninglogo.jpe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0"/>
            <a:ext cx="1371600" cy="132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745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2B5E1C-5031-40C1-AF81-7238D3F1488D}"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207072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2B5E1C-5031-40C1-AF81-7238D3F1488D}"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2597560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2B5E1C-5031-40C1-AF81-7238D3F1488D}"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3160996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2B5E1C-5031-40C1-AF81-7238D3F1488D}" type="datetimeFigureOut">
              <a:rPr lang="en-US" smtClean="0"/>
              <a:t>4/25/2015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880462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2B5E1C-5031-40C1-AF81-7238D3F1488D}" type="datetimeFigureOut">
              <a:rPr lang="en-US" smtClean="0"/>
              <a:t>4/25/2015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376855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B5E1C-5031-40C1-AF81-7238D3F1488D}" type="datetimeFigureOut">
              <a:rPr lang="en-US" smtClean="0"/>
              <a:t>4/25/2015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7393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2B5E1C-5031-40C1-AF81-7238D3F1488D}"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328966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2B5E1C-5031-40C1-AF81-7238D3F1488D}"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320215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2B5E1C-5031-40C1-AF81-7238D3F1488D}"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330322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2B5E1C-5031-40C1-AF81-7238D3F1488D}"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D213E-1DCB-4091-BCBC-2ACE2B9E9F37}" type="slidenum">
              <a:rPr lang="en-US" smtClean="0"/>
              <a:t>‹#›</a:t>
            </a:fld>
            <a:endParaRPr lang="en-US"/>
          </a:p>
        </p:txBody>
      </p:sp>
    </p:spTree>
    <p:extLst>
      <p:ext uri="{BB962C8B-B14F-4D97-AF65-F5344CB8AC3E}">
        <p14:creationId xmlns:p14="http://schemas.microsoft.com/office/powerpoint/2010/main" val="2670413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B5E1C-5031-40C1-AF81-7238D3F1488D}" type="datetimeFigureOut">
              <a:rPr lang="en-US" smtClean="0"/>
              <a:t>4/25/2015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D213E-1DCB-4091-BCBC-2ACE2B9E9F37}" type="slidenum">
              <a:rPr lang="en-US" smtClean="0"/>
              <a:t>‹#›</a:t>
            </a:fld>
            <a:endParaRPr lang="en-US"/>
          </a:p>
        </p:txBody>
      </p:sp>
    </p:spTree>
    <p:extLst>
      <p:ext uri="{BB962C8B-B14F-4D97-AF65-F5344CB8AC3E}">
        <p14:creationId xmlns:p14="http://schemas.microsoft.com/office/powerpoint/2010/main" val="969762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db2pdhaout.txt"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public.dhe.ibm.com/software/dw/data/dm-1206hadrmultiplestandby/HADR_Multiple_Standbys_jn20.pdf"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www.ibm.com/developerworks/data/library/techarticle/dm-1408standbyhadr/index.htm" TargetMode="External"/><Relationship Id="rId4" Type="http://schemas.openxmlformats.org/officeDocument/2006/relationships/hyperlink" Target="http://www.redbooks.ibm.com/redbooks/pdfs/sg247363.pdf"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ibm.com/developerworks/community/wikis/home?lang=en_US#!/wiki/Wc9a068d7f6a6_4434_aece_0d297ea80ab1/page/High%20Availability%20Disaster%20"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www.ibm.com/developerworks/data/tutorials/dm-1003optimhadr/index.html?ca=dat"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www.ibm.com/developerworks/data/library/techarticle/dm-1310db2luwhadr/dm-1310db2luwhadr-pdf.pdf"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hyperlink" Target="https://www.ibm.com/developerworks/community/wikis/home?lang=en#!/wiki/DB2HADR/page/HADR%20perf" TargetMode="External"/><Relationship Id="rId4" Type="http://schemas.openxmlformats.org/officeDocument/2006/relationships/hyperlink" Target="https://www.ibm.com/developerworks/data/library/long/dm-0909hasharedstorage/"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hyperlink" Target="mailto:pgunning@gts1consulting.com"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hyperlink" Target="http://www.gts1consult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normAutofit/>
          </a:bodyPr>
          <a:lstStyle/>
          <a:p>
            <a:r>
              <a:rPr lang="en-US" dirty="0" smtClean="0"/>
              <a:t>Achieving High Availability with  DB2 HADR and TSAMP</a:t>
            </a:r>
            <a:endParaRPr lang="en-US" dirty="0"/>
          </a:p>
        </p:txBody>
      </p:sp>
      <p:sp>
        <p:nvSpPr>
          <p:cNvPr id="3" name="Subtitle 2"/>
          <p:cNvSpPr>
            <a:spLocks noGrp="1"/>
          </p:cNvSpPr>
          <p:nvPr>
            <p:ph type="subTitle" idx="1"/>
          </p:nvPr>
        </p:nvSpPr>
        <p:spPr/>
        <p:txBody>
          <a:bodyPr/>
          <a:lstStyle/>
          <a:p>
            <a:r>
              <a:rPr lang="en-US" dirty="0" smtClean="0"/>
              <a:t>Philip K. Gunning</a:t>
            </a:r>
          </a:p>
          <a:p>
            <a:r>
              <a:rPr lang="en-US" dirty="0" smtClean="0"/>
              <a:t>Gunning Technology Solutions, LLC</a:t>
            </a:r>
            <a:endParaRPr lang="en-US" dirty="0"/>
          </a:p>
        </p:txBody>
      </p:sp>
    </p:spTree>
    <p:extLst>
      <p:ext uri="{BB962C8B-B14F-4D97-AF65-F5344CB8AC3E}">
        <p14:creationId xmlns:p14="http://schemas.microsoft.com/office/powerpoint/2010/main" val="2794447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HADR?</a:t>
            </a:r>
            <a:endParaRPr lang="en-US" dirty="0"/>
          </a:p>
        </p:txBody>
      </p:sp>
      <p:sp>
        <p:nvSpPr>
          <p:cNvPr id="3" name="Content Placeholder 2"/>
          <p:cNvSpPr>
            <a:spLocks noGrp="1"/>
          </p:cNvSpPr>
          <p:nvPr>
            <p:ph idx="1"/>
          </p:nvPr>
        </p:nvSpPr>
        <p:spPr/>
        <p:txBody>
          <a:bodyPr>
            <a:normAutofit lnSpcReduction="10000"/>
          </a:bodyPr>
          <a:lstStyle/>
          <a:p>
            <a:r>
              <a:rPr lang="en-US" dirty="0" smtClean="0"/>
              <a:t>High Availability Disaster Recovery (HADR)</a:t>
            </a:r>
          </a:p>
          <a:p>
            <a:pPr lvl="1"/>
            <a:r>
              <a:rPr lang="en-US" dirty="0" smtClean="0"/>
              <a:t>Introduced in DB2 V8.2 </a:t>
            </a:r>
          </a:p>
          <a:p>
            <a:pPr lvl="1"/>
            <a:r>
              <a:rPr lang="en-US" dirty="0" smtClean="0"/>
              <a:t>Log based replication using existing network infrastructure</a:t>
            </a:r>
          </a:p>
          <a:p>
            <a:pPr lvl="1"/>
            <a:r>
              <a:rPr lang="en-US" dirty="0" smtClean="0"/>
              <a:t>Ported from Informix after acquired by IBM </a:t>
            </a:r>
          </a:p>
          <a:p>
            <a:pPr lvl="1"/>
            <a:r>
              <a:rPr lang="en-US" dirty="0" smtClean="0"/>
              <a:t>Provides for High Availability (HA) in same data center or Disaster Recovery (DR) at remote data center</a:t>
            </a:r>
          </a:p>
          <a:p>
            <a:pPr lvl="1"/>
            <a:r>
              <a:rPr lang="en-US" dirty="0" smtClean="0"/>
              <a:t>Many improvements over the years based on customer feedback and technology improvements</a:t>
            </a:r>
          </a:p>
          <a:p>
            <a:endParaRPr lang="en-US" dirty="0"/>
          </a:p>
        </p:txBody>
      </p:sp>
    </p:spTree>
    <p:extLst>
      <p:ext uri="{BB962C8B-B14F-4D97-AF65-F5344CB8AC3E}">
        <p14:creationId xmlns:p14="http://schemas.microsoft.com/office/powerpoint/2010/main" val="1659869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Bundled with all versions of DB2 except DB2 Express-C</a:t>
            </a:r>
          </a:p>
          <a:p>
            <a:pPr lvl="0"/>
            <a:r>
              <a:rPr lang="en-US" dirty="0" smtClean="0"/>
              <a:t>Easy to setup and monitor</a:t>
            </a:r>
          </a:p>
          <a:p>
            <a:pPr lvl="0"/>
            <a:r>
              <a:rPr lang="en-US" dirty="0" smtClean="0"/>
              <a:t>Provides additional flexibility for report only databases while providing a degree of high availability</a:t>
            </a:r>
          </a:p>
          <a:p>
            <a:pPr lvl="0"/>
            <a:r>
              <a:rPr lang="en-US" dirty="0" smtClean="0"/>
              <a:t>Multiple synchronous modes to choose some</a:t>
            </a:r>
          </a:p>
          <a:p>
            <a:pPr lvl="0"/>
            <a:r>
              <a:rPr lang="en-US" dirty="0" smtClean="0"/>
              <a:t>Synchronization mode should be chosen based on BUSINESS REQUIREMENTS</a:t>
            </a:r>
          </a:p>
          <a:p>
            <a:pPr lvl="1"/>
            <a:r>
              <a:rPr lang="en-US" dirty="0" smtClean="0"/>
              <a:t>Many times the business doesn’t know there requirements</a:t>
            </a:r>
          </a:p>
          <a:p>
            <a:pPr lvl="1"/>
            <a:r>
              <a:rPr lang="en-US" dirty="0" smtClean="0"/>
              <a:t>That’s where you provide recommendations based on analysis of application requirements</a:t>
            </a:r>
            <a:endParaRPr lang="en-US" dirty="0"/>
          </a:p>
        </p:txBody>
      </p:sp>
    </p:spTree>
    <p:extLst>
      <p:ext uri="{BB962C8B-B14F-4D97-AF65-F5344CB8AC3E}">
        <p14:creationId xmlns:p14="http://schemas.microsoft.com/office/powerpoint/2010/main" val="316853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2599"/>
            <a:ext cx="8229600" cy="1143000"/>
          </a:xfrm>
        </p:spPr>
        <p:txBody>
          <a:bodyPr>
            <a:normAutofit/>
          </a:bodyPr>
          <a:lstStyle/>
          <a:p>
            <a:r>
              <a:rPr lang="en-US" dirty="0" smtClean="0"/>
              <a:t>HADR Overview</a:t>
            </a:r>
            <a:endParaRPr lang="en-US" dirty="0"/>
          </a:p>
        </p:txBody>
      </p:sp>
      <p:sp>
        <p:nvSpPr>
          <p:cNvPr id="3" name="Rectangle 2"/>
          <p:cNvSpPr/>
          <p:nvPr/>
        </p:nvSpPr>
        <p:spPr>
          <a:xfrm>
            <a:off x="478971" y="1814752"/>
            <a:ext cx="1981200" cy="381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783771" y="1093199"/>
            <a:ext cx="1371600" cy="369332"/>
          </a:xfrm>
          <a:prstGeom prst="rect">
            <a:avLst/>
          </a:prstGeom>
          <a:noFill/>
        </p:spPr>
        <p:txBody>
          <a:bodyPr wrap="square" rtlCol="0">
            <a:spAutoFit/>
          </a:bodyPr>
          <a:lstStyle/>
          <a:p>
            <a:r>
              <a:rPr lang="en-US" b="1" dirty="0" smtClean="0"/>
              <a:t>Primary</a:t>
            </a:r>
            <a:endParaRPr lang="en-US" b="1" dirty="0"/>
          </a:p>
        </p:txBody>
      </p:sp>
      <p:sp>
        <p:nvSpPr>
          <p:cNvPr id="6" name="Rectangle 5"/>
          <p:cNvSpPr/>
          <p:nvPr/>
        </p:nvSpPr>
        <p:spPr>
          <a:xfrm>
            <a:off x="5334000" y="1712509"/>
            <a:ext cx="1981200" cy="381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638800" y="1093199"/>
            <a:ext cx="1371600" cy="369332"/>
          </a:xfrm>
          <a:prstGeom prst="rect">
            <a:avLst/>
          </a:prstGeom>
          <a:noFill/>
        </p:spPr>
        <p:txBody>
          <a:bodyPr wrap="square" rtlCol="0">
            <a:spAutoFit/>
          </a:bodyPr>
          <a:lstStyle/>
          <a:p>
            <a:r>
              <a:rPr lang="en-US" b="1" dirty="0" smtClean="0"/>
              <a:t>Standby</a:t>
            </a:r>
            <a:endParaRPr lang="en-US" b="1" dirty="0"/>
          </a:p>
        </p:txBody>
      </p:sp>
      <p:sp>
        <p:nvSpPr>
          <p:cNvPr id="5" name="TextBox 4"/>
          <p:cNvSpPr txBox="1"/>
          <p:nvPr/>
        </p:nvSpPr>
        <p:spPr>
          <a:xfrm>
            <a:off x="609600" y="5867400"/>
            <a:ext cx="1067152" cy="369332"/>
          </a:xfrm>
          <a:prstGeom prst="rect">
            <a:avLst/>
          </a:prstGeom>
          <a:noFill/>
        </p:spPr>
        <p:txBody>
          <a:bodyPr wrap="none" rtlCol="0">
            <a:spAutoFit/>
          </a:bodyPr>
          <a:lstStyle/>
          <a:p>
            <a:r>
              <a:rPr lang="en-US" dirty="0" smtClean="0"/>
              <a:t>New York</a:t>
            </a:r>
            <a:endParaRPr lang="en-US" dirty="0"/>
          </a:p>
        </p:txBody>
      </p:sp>
      <p:sp>
        <p:nvSpPr>
          <p:cNvPr id="8" name="TextBox 7"/>
          <p:cNvSpPr txBox="1"/>
          <p:nvPr/>
        </p:nvSpPr>
        <p:spPr>
          <a:xfrm>
            <a:off x="5791024" y="5883337"/>
            <a:ext cx="856773" cy="369332"/>
          </a:xfrm>
          <a:prstGeom prst="rect">
            <a:avLst/>
          </a:prstGeom>
          <a:noFill/>
        </p:spPr>
        <p:txBody>
          <a:bodyPr wrap="none" rtlCol="0">
            <a:spAutoFit/>
          </a:bodyPr>
          <a:lstStyle/>
          <a:p>
            <a:r>
              <a:rPr lang="en-US" dirty="0" smtClean="0"/>
              <a:t>Atlanta</a:t>
            </a:r>
            <a:endParaRPr lang="en-US" dirty="0"/>
          </a:p>
        </p:txBody>
      </p:sp>
      <p:cxnSp>
        <p:nvCxnSpPr>
          <p:cNvPr id="17" name="Elbow Connector 16"/>
          <p:cNvCxnSpPr/>
          <p:nvPr/>
        </p:nvCxnSpPr>
        <p:spPr>
          <a:xfrm rot="10800000">
            <a:off x="2427516" y="2133601"/>
            <a:ext cx="1197428" cy="22860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a:off x="4256316" y="2362201"/>
            <a:ext cx="1077684" cy="18505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624944" y="2247902"/>
            <a:ext cx="710516" cy="369332"/>
          </a:xfrm>
          <a:prstGeom prst="rect">
            <a:avLst/>
          </a:prstGeom>
          <a:noFill/>
        </p:spPr>
        <p:txBody>
          <a:bodyPr wrap="none" rtlCol="0">
            <a:spAutoFit/>
          </a:bodyPr>
          <a:lstStyle/>
          <a:p>
            <a:r>
              <a:rPr lang="en-US" dirty="0" smtClean="0"/>
              <a:t>TCPIP</a:t>
            </a:r>
            <a:endParaRPr lang="en-US" dirty="0"/>
          </a:p>
        </p:txBody>
      </p:sp>
      <p:sp>
        <p:nvSpPr>
          <p:cNvPr id="24" name="Flowchart: Magnetic Disk 23"/>
          <p:cNvSpPr/>
          <p:nvPr/>
        </p:nvSpPr>
        <p:spPr>
          <a:xfrm>
            <a:off x="924747" y="3273552"/>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5" name="Flowchart: Magnetic Disk 24"/>
          <p:cNvSpPr/>
          <p:nvPr/>
        </p:nvSpPr>
        <p:spPr>
          <a:xfrm>
            <a:off x="6351302" y="4416940"/>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9" name="TextBox 8"/>
          <p:cNvSpPr txBox="1"/>
          <p:nvPr/>
        </p:nvSpPr>
        <p:spPr>
          <a:xfrm>
            <a:off x="744593" y="2133601"/>
            <a:ext cx="1274708" cy="646331"/>
          </a:xfrm>
          <a:prstGeom prst="rect">
            <a:avLst/>
          </a:prstGeom>
          <a:noFill/>
          <a:ln>
            <a:solidFill>
              <a:schemeClr val="tx1"/>
            </a:solidFill>
          </a:ln>
        </p:spPr>
        <p:txBody>
          <a:bodyPr wrap="none" rtlCol="0">
            <a:spAutoFit/>
          </a:bodyPr>
          <a:lstStyle/>
          <a:p>
            <a:r>
              <a:rPr lang="en-US" dirty="0" smtClean="0"/>
              <a:t>HADR </a:t>
            </a:r>
          </a:p>
          <a:p>
            <a:r>
              <a:rPr lang="en-US" dirty="0" smtClean="0"/>
              <a:t>Send buffer</a:t>
            </a:r>
            <a:endParaRPr lang="en-US" dirty="0"/>
          </a:p>
        </p:txBody>
      </p:sp>
      <p:sp>
        <p:nvSpPr>
          <p:cNvPr id="15" name="TextBox 14"/>
          <p:cNvSpPr txBox="1"/>
          <p:nvPr/>
        </p:nvSpPr>
        <p:spPr>
          <a:xfrm>
            <a:off x="5467771" y="1924736"/>
            <a:ext cx="1248227" cy="646331"/>
          </a:xfrm>
          <a:prstGeom prst="rect">
            <a:avLst/>
          </a:prstGeom>
          <a:noFill/>
          <a:ln>
            <a:solidFill>
              <a:schemeClr val="tx1"/>
            </a:solidFill>
          </a:ln>
        </p:spPr>
        <p:txBody>
          <a:bodyPr wrap="none" rtlCol="0">
            <a:spAutoFit/>
          </a:bodyPr>
          <a:lstStyle/>
          <a:p>
            <a:r>
              <a:rPr lang="en-US" dirty="0" smtClean="0"/>
              <a:t>HADR </a:t>
            </a:r>
          </a:p>
          <a:p>
            <a:r>
              <a:rPr lang="en-US" dirty="0" err="1" smtClean="0"/>
              <a:t>Recv</a:t>
            </a:r>
            <a:r>
              <a:rPr lang="en-US" dirty="0" smtClean="0"/>
              <a:t> buffer</a:t>
            </a:r>
            <a:endParaRPr lang="en-US" dirty="0"/>
          </a:p>
        </p:txBody>
      </p:sp>
      <p:sp>
        <p:nvSpPr>
          <p:cNvPr id="10" name="Flowchart: Magnetic Disk 9"/>
          <p:cNvSpPr/>
          <p:nvPr/>
        </p:nvSpPr>
        <p:spPr>
          <a:xfrm>
            <a:off x="1153347" y="5029588"/>
            <a:ext cx="457200" cy="50732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a:stCxn id="24" idx="1"/>
            <a:endCxn id="9" idx="2"/>
          </p:cNvCxnSpPr>
          <p:nvPr/>
        </p:nvCxnSpPr>
        <p:spPr>
          <a:xfrm flipV="1">
            <a:off x="1381947" y="2779932"/>
            <a:ext cx="0" cy="4936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1381947" y="3886200"/>
            <a:ext cx="1" cy="430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77564" y="4317147"/>
            <a:ext cx="1134349" cy="369332"/>
          </a:xfrm>
          <a:prstGeom prst="rect">
            <a:avLst/>
          </a:prstGeom>
          <a:noFill/>
          <a:ln w="9525">
            <a:solidFill>
              <a:schemeClr val="tx1"/>
            </a:solidFill>
          </a:ln>
        </p:spPr>
        <p:txBody>
          <a:bodyPr wrap="none" rtlCol="0">
            <a:spAutoFit/>
          </a:bodyPr>
          <a:lstStyle/>
          <a:p>
            <a:r>
              <a:rPr lang="en-US" dirty="0" smtClean="0"/>
              <a:t>Log writer</a:t>
            </a:r>
            <a:endParaRPr lang="en-US" dirty="0"/>
          </a:p>
        </p:txBody>
      </p:sp>
      <p:cxnSp>
        <p:nvCxnSpPr>
          <p:cNvPr id="33" name="Straight Arrow Connector 32"/>
          <p:cNvCxnSpPr/>
          <p:nvPr/>
        </p:nvCxnSpPr>
        <p:spPr>
          <a:xfrm flipH="1">
            <a:off x="1381948" y="4689860"/>
            <a:ext cx="1" cy="430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467771" y="3694850"/>
            <a:ext cx="826637" cy="923330"/>
          </a:xfrm>
          <a:prstGeom prst="rect">
            <a:avLst/>
          </a:prstGeom>
          <a:noFill/>
          <a:ln>
            <a:solidFill>
              <a:schemeClr val="tx1"/>
            </a:solidFill>
          </a:ln>
        </p:spPr>
        <p:txBody>
          <a:bodyPr wrap="none" rtlCol="0">
            <a:spAutoFit/>
          </a:bodyPr>
          <a:lstStyle/>
          <a:p>
            <a:r>
              <a:rPr lang="en-US" dirty="0" smtClean="0"/>
              <a:t>Log </a:t>
            </a:r>
          </a:p>
          <a:p>
            <a:r>
              <a:rPr lang="en-US" dirty="0" smtClean="0"/>
              <a:t>Replay</a:t>
            </a:r>
          </a:p>
          <a:p>
            <a:r>
              <a:rPr lang="en-US" dirty="0" smtClean="0"/>
              <a:t>Agents</a:t>
            </a:r>
            <a:endParaRPr lang="en-US" dirty="0"/>
          </a:p>
        </p:txBody>
      </p:sp>
      <p:sp>
        <p:nvSpPr>
          <p:cNvPr id="35" name="Flowchart: Magnetic Disk 34"/>
          <p:cNvSpPr/>
          <p:nvPr/>
        </p:nvSpPr>
        <p:spPr>
          <a:xfrm>
            <a:off x="5467771" y="2779932"/>
            <a:ext cx="914400" cy="612648"/>
          </a:xfrm>
          <a:prstGeom prst="flowChartMagneticDisk">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5387804" y="2964598"/>
            <a:ext cx="1074333" cy="369332"/>
          </a:xfrm>
          <a:prstGeom prst="rect">
            <a:avLst/>
          </a:prstGeom>
          <a:noFill/>
          <a:ln w="9525">
            <a:noFill/>
          </a:ln>
        </p:spPr>
        <p:txBody>
          <a:bodyPr wrap="none" rtlCol="0">
            <a:spAutoFit/>
          </a:bodyPr>
          <a:lstStyle/>
          <a:p>
            <a:r>
              <a:rPr lang="en-US" dirty="0" smtClean="0"/>
              <a:t>Log spool</a:t>
            </a:r>
            <a:endParaRPr lang="en-US" dirty="0"/>
          </a:p>
        </p:txBody>
      </p:sp>
      <p:sp>
        <p:nvSpPr>
          <p:cNvPr id="37" name="TextBox 36"/>
          <p:cNvSpPr txBox="1"/>
          <p:nvPr/>
        </p:nvSpPr>
        <p:spPr>
          <a:xfrm>
            <a:off x="1101210" y="5149102"/>
            <a:ext cx="575542" cy="369332"/>
          </a:xfrm>
          <a:prstGeom prst="rect">
            <a:avLst/>
          </a:prstGeom>
          <a:noFill/>
        </p:spPr>
        <p:txBody>
          <a:bodyPr wrap="none" rtlCol="0">
            <a:spAutoFit/>
          </a:bodyPr>
          <a:lstStyle/>
          <a:p>
            <a:r>
              <a:rPr lang="en-US" dirty="0" smtClean="0"/>
              <a:t>LOG</a:t>
            </a:r>
            <a:endParaRPr lang="en-US" dirty="0"/>
          </a:p>
        </p:txBody>
      </p:sp>
      <p:sp>
        <p:nvSpPr>
          <p:cNvPr id="38" name="TextBox 37"/>
          <p:cNvSpPr txBox="1"/>
          <p:nvPr/>
        </p:nvSpPr>
        <p:spPr>
          <a:xfrm>
            <a:off x="5593318" y="5029588"/>
            <a:ext cx="575542" cy="369332"/>
          </a:xfrm>
          <a:prstGeom prst="rect">
            <a:avLst/>
          </a:prstGeom>
          <a:noFill/>
        </p:spPr>
        <p:txBody>
          <a:bodyPr wrap="none" rtlCol="0">
            <a:spAutoFit/>
          </a:bodyPr>
          <a:lstStyle/>
          <a:p>
            <a:r>
              <a:rPr lang="en-US" dirty="0" smtClean="0"/>
              <a:t>LOG</a:t>
            </a:r>
            <a:endParaRPr lang="en-US" dirty="0"/>
          </a:p>
        </p:txBody>
      </p:sp>
      <p:sp>
        <p:nvSpPr>
          <p:cNvPr id="39" name="Flowchart: Magnetic Disk 38"/>
          <p:cNvSpPr/>
          <p:nvPr/>
        </p:nvSpPr>
        <p:spPr>
          <a:xfrm>
            <a:off x="5634684" y="4960591"/>
            <a:ext cx="457200" cy="50732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5575513" y="5120807"/>
            <a:ext cx="575542" cy="369332"/>
          </a:xfrm>
          <a:prstGeom prst="rect">
            <a:avLst/>
          </a:prstGeom>
          <a:noFill/>
        </p:spPr>
        <p:txBody>
          <a:bodyPr wrap="none" rtlCol="0">
            <a:spAutoFit/>
          </a:bodyPr>
          <a:lstStyle/>
          <a:p>
            <a:r>
              <a:rPr lang="en-US" dirty="0" smtClean="0"/>
              <a:t>LOG</a:t>
            </a:r>
            <a:endParaRPr lang="en-US" dirty="0"/>
          </a:p>
        </p:txBody>
      </p:sp>
      <p:cxnSp>
        <p:nvCxnSpPr>
          <p:cNvPr id="41" name="Straight Arrow Connector 40"/>
          <p:cNvCxnSpPr/>
          <p:nvPr/>
        </p:nvCxnSpPr>
        <p:spPr>
          <a:xfrm flipH="1">
            <a:off x="5924971" y="2571067"/>
            <a:ext cx="1" cy="430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5924972" y="3402035"/>
            <a:ext cx="1" cy="430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5881089" y="4618180"/>
            <a:ext cx="1" cy="430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100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Configuring Databases for HADR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Before you can use HADR you have to determine the SYNC mode you will use and then create a template of ports, service names, and IP addresses you will use</a:t>
            </a:r>
          </a:p>
          <a:p>
            <a:r>
              <a:rPr lang="en-US" dirty="0" smtClean="0"/>
              <a:t>You normally need to coordinate this with network support personnel or server ADMINS</a:t>
            </a:r>
          </a:p>
          <a:p>
            <a:r>
              <a:rPr lang="en-US" dirty="0" smtClean="0"/>
              <a:t>Properly size the STANDBY server or servers</a:t>
            </a:r>
          </a:p>
          <a:p>
            <a:pPr lvl="1"/>
            <a:r>
              <a:rPr lang="en-US" dirty="0" smtClean="0"/>
              <a:t>The primary STANDBY should  have same  amount of RAM and CPU as the primary in the event of a failover or takeover (for takeover purposes and log replay agents)</a:t>
            </a:r>
          </a:p>
          <a:p>
            <a:pPr lvl="1"/>
            <a:r>
              <a:rPr lang="en-US" dirty="0" smtClean="0"/>
              <a:t>It is recommended that the hardware be identical</a:t>
            </a:r>
          </a:p>
          <a:p>
            <a:endParaRPr lang="en-US" dirty="0"/>
          </a:p>
        </p:txBody>
      </p:sp>
    </p:spTree>
    <p:extLst>
      <p:ext uri="{BB962C8B-B14F-4D97-AF65-F5344CB8AC3E}">
        <p14:creationId xmlns:p14="http://schemas.microsoft.com/office/powerpoint/2010/main" val="1621247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Synchronization Modes</a:t>
            </a:r>
            <a:endParaRPr lang="en-US" dirty="0"/>
          </a:p>
        </p:txBody>
      </p:sp>
      <p:sp>
        <p:nvSpPr>
          <p:cNvPr id="3" name="Content Placeholder 2"/>
          <p:cNvSpPr>
            <a:spLocks noGrp="1"/>
          </p:cNvSpPr>
          <p:nvPr>
            <p:ph idx="1"/>
          </p:nvPr>
        </p:nvSpPr>
        <p:spPr/>
        <p:txBody>
          <a:bodyPr/>
          <a:lstStyle/>
          <a:p>
            <a:r>
              <a:rPr lang="en-US" b="1" dirty="0" err="1" smtClean="0"/>
              <a:t>hadr_syncmode</a:t>
            </a:r>
            <a:r>
              <a:rPr lang="en-US" dirty="0" smtClean="0"/>
              <a:t> – Database Configuration Parameter that controls the HADR synchronization mode</a:t>
            </a:r>
          </a:p>
          <a:p>
            <a:r>
              <a:rPr lang="en-US" dirty="0" smtClean="0"/>
              <a:t>Four possible values:</a:t>
            </a:r>
          </a:p>
          <a:p>
            <a:pPr lvl="1"/>
            <a:r>
              <a:rPr lang="en-US" dirty="0" smtClean="0"/>
              <a:t>SYNC</a:t>
            </a:r>
          </a:p>
          <a:p>
            <a:pPr lvl="1"/>
            <a:r>
              <a:rPr lang="en-US" dirty="0" smtClean="0"/>
              <a:t>NEARSYNC</a:t>
            </a:r>
          </a:p>
          <a:p>
            <a:pPr lvl="1"/>
            <a:r>
              <a:rPr lang="en-US" dirty="0" smtClean="0"/>
              <a:t>ASYNC</a:t>
            </a:r>
          </a:p>
          <a:p>
            <a:pPr lvl="1"/>
            <a:r>
              <a:rPr lang="en-US" dirty="0" smtClean="0"/>
              <a:t>SUPERASYNC</a:t>
            </a:r>
          </a:p>
          <a:p>
            <a:endParaRPr lang="en-US" dirty="0"/>
          </a:p>
        </p:txBody>
      </p:sp>
    </p:spTree>
    <p:extLst>
      <p:ext uri="{BB962C8B-B14F-4D97-AF65-F5344CB8AC3E}">
        <p14:creationId xmlns:p14="http://schemas.microsoft.com/office/powerpoint/2010/main" val="149025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Hadr_syncmode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SYNC</a:t>
            </a:r>
            <a:r>
              <a:rPr lang="en-US" dirty="0" smtClean="0"/>
              <a:t> Mode (Think LAN)</a:t>
            </a:r>
          </a:p>
          <a:p>
            <a:r>
              <a:rPr lang="en-US" dirty="0"/>
              <a:t>SYNC mode offers the best protection of data. Two on-disk copies of data are required for transaction commit. The cost is the extra time for writing on the standby and sending an acknowledgment message back to the primary. In SYNC mode, logs are sent to the standby only after they are written to the primary disk. Log write and replication events happen sequentially. The total time for a log write event is the sum of (</a:t>
            </a:r>
            <a:r>
              <a:rPr lang="en-US" dirty="0" err="1"/>
              <a:t>primary_log_write</a:t>
            </a:r>
            <a:r>
              <a:rPr lang="en-US" dirty="0"/>
              <a:t> + </a:t>
            </a:r>
            <a:r>
              <a:rPr lang="en-US" dirty="0" err="1"/>
              <a:t>log_send</a:t>
            </a:r>
            <a:r>
              <a:rPr lang="en-US" dirty="0"/>
              <a:t> + </a:t>
            </a:r>
            <a:r>
              <a:rPr lang="en-US" dirty="0" err="1"/>
              <a:t>standby_log_write</a:t>
            </a:r>
            <a:r>
              <a:rPr lang="en-US" dirty="0"/>
              <a:t> + </a:t>
            </a:r>
            <a:r>
              <a:rPr lang="en-US" dirty="0" err="1"/>
              <a:t>ack_message</a:t>
            </a:r>
            <a:r>
              <a:rPr lang="en-US" dirty="0"/>
              <a:t>). The communication overhead of replication in this mode is significantly higher than that of the other three modes</a:t>
            </a:r>
            <a:r>
              <a:rPr lang="en-US" dirty="0" smtClean="0"/>
              <a:t>.</a:t>
            </a:r>
            <a:endParaRPr lang="en-US" dirty="0"/>
          </a:p>
        </p:txBody>
      </p:sp>
    </p:spTree>
    <p:extLst>
      <p:ext uri="{BB962C8B-B14F-4D97-AF65-F5344CB8AC3E}">
        <p14:creationId xmlns:p14="http://schemas.microsoft.com/office/powerpoint/2010/main" val="4016391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Hadr_syncmode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NEARSYNC </a:t>
            </a:r>
            <a:r>
              <a:rPr lang="en-US" dirty="0" smtClean="0"/>
              <a:t>Mode (Think LAN)</a:t>
            </a:r>
          </a:p>
          <a:p>
            <a:r>
              <a:rPr lang="en-US" dirty="0"/>
              <a:t>NEARSYNC mode is nearly as good as SYNC, with significantly less communication overhead. In NEARSYNC mode, sending logs to the standby and writing logs to the primary disk are done in parallel, and the standby sends an acknowledgement message as soon as it receives the logs in memory. On a fast network, log replication causes no or little overhead to primary log writing. In NEARSYNC mode, you will lose data if the primary fails and the standby fails before it has a chance to write the received logs to disk. This is a relatively rare "double failure" scenario. Thus NEARSYNC is a good choice for many applications, providing near synchronization protection at far less performance cost.</a:t>
            </a:r>
          </a:p>
          <a:p>
            <a:pPr lvl="1"/>
            <a:endParaRPr lang="en-US" dirty="0" smtClean="0"/>
          </a:p>
        </p:txBody>
      </p:sp>
    </p:spTree>
    <p:extLst>
      <p:ext uri="{BB962C8B-B14F-4D97-AF65-F5344CB8AC3E}">
        <p14:creationId xmlns:p14="http://schemas.microsoft.com/office/powerpoint/2010/main" val="2544228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Hadr_syncmode</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ASYNC </a:t>
            </a:r>
            <a:r>
              <a:rPr lang="en-US" dirty="0" smtClean="0"/>
              <a:t>Mode (Think WAN)</a:t>
            </a:r>
          </a:p>
          <a:p>
            <a:r>
              <a:rPr lang="en-US" dirty="0"/>
              <a:t>In ASYNC mode, sending logs to the standby and writing logs to the primary disk are done in parallel, just like in NEARSYNC mode. Because ASYNC mode does not wait for acknowledgment messages from the standby, the primary system throughput is min(log write rate, log send rate). ASYNC mode is well suited for WAN applications. Network transmission delay does not impact performance in this mode, but if the primary database fails, there is a higher chance that logs in transit will be lost (not replicated to standby</a:t>
            </a:r>
            <a:r>
              <a:rPr lang="en-US" dirty="0" smtClean="0"/>
              <a:t>).</a:t>
            </a:r>
          </a:p>
        </p:txBody>
      </p:sp>
    </p:spTree>
    <p:extLst>
      <p:ext uri="{BB962C8B-B14F-4D97-AF65-F5344CB8AC3E}">
        <p14:creationId xmlns:p14="http://schemas.microsoft.com/office/powerpoint/2010/main" val="13113775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Hadr_syncmode</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SUPERASYNC </a:t>
            </a:r>
            <a:r>
              <a:rPr lang="en-US" dirty="0" smtClean="0"/>
              <a:t>Mode (Think WAN)</a:t>
            </a:r>
          </a:p>
          <a:p>
            <a:r>
              <a:rPr lang="en-US" dirty="0"/>
              <a:t>This mode has the shortest transaction response time of all synchronization modes but has also the highest probability of transaction losses if the primary system fails. The primary system throughput is only affected by the time needed to write the transaction to the local disk. This mode is useful when you do not want transactions to be blocked or experience elongated response times due to network interruptions or congestion. SUPERASYNC mode is well suited for WAN applications. Since the transaction commit operations on the primary database are not affected by the relative slowness of the HADR network or the standby HADR server, the log gap between the primary database and the standby database might continue to increase. It is important to monitor the log gap in this mode as it is an indirect measure of the potential number of transactions that might be lost should a true disaster occur on the primary system</a:t>
            </a:r>
            <a:r>
              <a:rPr lang="en-US" dirty="0" smtClean="0"/>
              <a:t>.</a:t>
            </a:r>
            <a:endParaRPr lang="en-US" dirty="0"/>
          </a:p>
        </p:txBody>
      </p:sp>
    </p:spTree>
    <p:extLst>
      <p:ext uri="{BB962C8B-B14F-4D97-AF65-F5344CB8AC3E}">
        <p14:creationId xmlns:p14="http://schemas.microsoft.com/office/powerpoint/2010/main" val="1731874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Hadr_syncmode</a:t>
            </a:r>
            <a:r>
              <a:rPr lang="en-US" dirty="0" smtClean="0"/>
              <a:t> Summary</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SYNC: </a:t>
            </a:r>
            <a:r>
              <a:rPr lang="en-US" dirty="0" smtClean="0"/>
              <a:t>Log Write on primary requires replication to the persistent storage on the standby  (Think LAN)</a:t>
            </a:r>
          </a:p>
          <a:p>
            <a:r>
              <a:rPr lang="en-US" b="1" dirty="0" smtClean="0"/>
              <a:t>NEARSYNC:</a:t>
            </a:r>
            <a:r>
              <a:rPr lang="en-US" dirty="0" smtClean="0"/>
              <a:t> Log write on primary requires replication to the memory on the standby (Think LAN)</a:t>
            </a:r>
          </a:p>
          <a:p>
            <a:r>
              <a:rPr lang="en-US" b="1" dirty="0" smtClean="0"/>
              <a:t>ASYNC:</a:t>
            </a:r>
            <a:r>
              <a:rPr lang="en-US" dirty="0" smtClean="0"/>
              <a:t> Log write on primary requires a successful send to standby (receive is not guaranteed) (Think WAN)</a:t>
            </a:r>
          </a:p>
          <a:p>
            <a:r>
              <a:rPr lang="en-US" b="1" dirty="0" smtClean="0"/>
              <a:t>SUPERASYNC:</a:t>
            </a:r>
            <a:r>
              <a:rPr lang="en-US" dirty="0" smtClean="0"/>
              <a:t> Log Write on primary has no dependency on replication to standby (Think WAN)</a:t>
            </a:r>
            <a:endParaRPr lang="en-US" dirty="0"/>
          </a:p>
        </p:txBody>
      </p:sp>
    </p:spTree>
    <p:extLst>
      <p:ext uri="{BB962C8B-B14F-4D97-AF65-F5344CB8AC3E}">
        <p14:creationId xmlns:p14="http://schemas.microsoft.com/office/powerpoint/2010/main" val="2062136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Configuring Databases for HADR</a:t>
            </a:r>
            <a:endParaRPr lang="en-US" dirty="0"/>
          </a:p>
        </p:txBody>
      </p:sp>
      <p:sp>
        <p:nvSpPr>
          <p:cNvPr id="3" name="Content Placeholder 2"/>
          <p:cNvSpPr>
            <a:spLocks noGrp="1"/>
          </p:cNvSpPr>
          <p:nvPr>
            <p:ph idx="1"/>
          </p:nvPr>
        </p:nvSpPr>
        <p:spPr/>
        <p:txBody>
          <a:bodyPr>
            <a:normAutofit/>
          </a:bodyPr>
          <a:lstStyle/>
          <a:p>
            <a:r>
              <a:rPr lang="en-US" dirty="0" smtClean="0"/>
              <a:t>Setup separate dedicated NETWORK for HADR PRIMARY to SECONDARY connection</a:t>
            </a:r>
          </a:p>
          <a:p>
            <a:r>
              <a:rPr lang="en-US" dirty="0" smtClean="0"/>
              <a:t>Open HADR ports in Firewalls else HADR will fail and can be difficult to diagnose!</a:t>
            </a:r>
            <a:endParaRPr lang="en-US" dirty="0"/>
          </a:p>
        </p:txBody>
      </p:sp>
    </p:spTree>
    <p:extLst>
      <p:ext uri="{BB962C8B-B14F-4D97-AF65-F5344CB8AC3E}">
        <p14:creationId xmlns:p14="http://schemas.microsoft.com/office/powerpoint/2010/main" val="4102093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Design RECAP</a:t>
            </a:r>
            <a:endParaRPr lang="en-US" dirty="0"/>
          </a:p>
        </p:txBody>
      </p:sp>
      <p:sp>
        <p:nvSpPr>
          <p:cNvPr id="3" name="Content Placeholder 2"/>
          <p:cNvSpPr>
            <a:spLocks noGrp="1"/>
          </p:cNvSpPr>
          <p:nvPr>
            <p:ph idx="1"/>
          </p:nvPr>
        </p:nvSpPr>
        <p:spPr/>
        <p:txBody>
          <a:bodyPr>
            <a:normAutofit/>
          </a:bodyPr>
          <a:lstStyle/>
          <a:p>
            <a:r>
              <a:rPr lang="en-US" dirty="0" smtClean="0"/>
              <a:t>Before you can use HADR you have to determine the SYNC mode you will use and then create a template of ports, service names, and IP addresses you will use</a:t>
            </a:r>
          </a:p>
          <a:p>
            <a:r>
              <a:rPr lang="en-US" dirty="0" smtClean="0"/>
              <a:t>Create a diagram of the proposed architecture, so all involved have a common picture of the setup</a:t>
            </a:r>
          </a:p>
          <a:p>
            <a:pPr lvl="1"/>
            <a:r>
              <a:rPr lang="en-US" dirty="0" smtClean="0"/>
              <a:t>Helps to avoid confusion and misconceptions!</a:t>
            </a:r>
            <a:endParaRPr lang="en-US" dirty="0"/>
          </a:p>
        </p:txBody>
      </p:sp>
    </p:spTree>
    <p:extLst>
      <p:ext uri="{BB962C8B-B14F-4D97-AF65-F5344CB8AC3E}">
        <p14:creationId xmlns:p14="http://schemas.microsoft.com/office/powerpoint/2010/main" val="2215132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DB CFG HADR Parameters -- Primary</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a:t>HADR local host name                  (HADR_LOCAL_HOST) = 10.221.37.1</a:t>
            </a:r>
          </a:p>
          <a:p>
            <a:pPr marL="0" indent="0">
              <a:buNone/>
            </a:pPr>
            <a:endParaRPr lang="en-US" dirty="0"/>
          </a:p>
          <a:p>
            <a:pPr marL="0" indent="0">
              <a:buNone/>
            </a:pPr>
            <a:r>
              <a:rPr lang="en-US" dirty="0"/>
              <a:t> HADR local service name                (HADR_LOCAL_SVC) = db2h_DB2_1</a:t>
            </a:r>
          </a:p>
          <a:p>
            <a:pPr marL="0" indent="0">
              <a:buNone/>
            </a:pPr>
            <a:endParaRPr lang="en-US" dirty="0"/>
          </a:p>
          <a:p>
            <a:pPr marL="0" indent="0">
              <a:buNone/>
            </a:pPr>
            <a:r>
              <a:rPr lang="en-US" dirty="0"/>
              <a:t> HADR remote host name                (HADR_REMOTE_HOST) = 10.221.37.2</a:t>
            </a:r>
          </a:p>
          <a:p>
            <a:pPr marL="0" indent="0">
              <a:buNone/>
            </a:pPr>
            <a:endParaRPr lang="en-US" dirty="0"/>
          </a:p>
          <a:p>
            <a:pPr marL="0" indent="0">
              <a:buNone/>
            </a:pPr>
            <a:r>
              <a:rPr lang="en-US" dirty="0"/>
              <a:t> HADR remote service name              (HADR_REMOTE_SVC) = db2h_DB2_2</a:t>
            </a:r>
          </a:p>
          <a:p>
            <a:pPr marL="0" indent="0">
              <a:buNone/>
            </a:pPr>
            <a:endParaRPr lang="en-US" dirty="0"/>
          </a:p>
          <a:p>
            <a:pPr marL="0" indent="0">
              <a:buNone/>
            </a:pPr>
            <a:r>
              <a:rPr lang="en-US" dirty="0"/>
              <a:t> HADR instance name of remote server  (HADR_REMOTE_INST) = DB2</a:t>
            </a:r>
          </a:p>
          <a:p>
            <a:pPr marL="0" indent="0">
              <a:buNone/>
            </a:pPr>
            <a:endParaRPr lang="en-US" dirty="0"/>
          </a:p>
          <a:p>
            <a:pPr marL="0" indent="0">
              <a:buNone/>
            </a:pPr>
            <a:r>
              <a:rPr lang="en-US" dirty="0"/>
              <a:t> HADR timeout value                       (HADR_TIMEOUT) = 120</a:t>
            </a:r>
          </a:p>
          <a:p>
            <a:pPr marL="0" indent="0">
              <a:buNone/>
            </a:pPr>
            <a:endParaRPr lang="en-US" dirty="0"/>
          </a:p>
          <a:p>
            <a:pPr marL="0" indent="0">
              <a:buNone/>
            </a:pPr>
            <a:r>
              <a:rPr lang="en-US" dirty="0"/>
              <a:t> HADR log write synchronization mode     (HADR_SYNCMODE) = SUPERASYNC</a:t>
            </a:r>
          </a:p>
          <a:p>
            <a:pPr marL="0" indent="0">
              <a:buNone/>
            </a:pPr>
            <a:endParaRPr lang="en-US" dirty="0"/>
          </a:p>
          <a:p>
            <a:pPr marL="0" indent="0">
              <a:buNone/>
            </a:pPr>
            <a:r>
              <a:rPr lang="en-US" dirty="0"/>
              <a:t> HADR peer window duration (seconds)  (HADR_PEER_WINDOW) = 600</a:t>
            </a:r>
            <a:endParaRPr lang="en-US" dirty="0" smtClean="0"/>
          </a:p>
        </p:txBody>
      </p:sp>
    </p:spTree>
    <p:extLst>
      <p:ext uri="{BB962C8B-B14F-4D97-AF65-F5344CB8AC3E}">
        <p14:creationId xmlns:p14="http://schemas.microsoft.com/office/powerpoint/2010/main" val="2160573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/ETC/SERVICES Entries -- Primary</a:t>
            </a:r>
            <a:endParaRPr lang="en-US" dirty="0"/>
          </a:p>
        </p:txBody>
      </p:sp>
      <p:sp>
        <p:nvSpPr>
          <p:cNvPr id="3" name="Content Placeholder 2"/>
          <p:cNvSpPr>
            <a:spLocks noGrp="1"/>
          </p:cNvSpPr>
          <p:nvPr>
            <p:ph idx="1"/>
          </p:nvPr>
        </p:nvSpPr>
        <p:spPr/>
        <p:txBody>
          <a:bodyPr>
            <a:normAutofit/>
          </a:bodyPr>
          <a:lstStyle/>
          <a:p>
            <a:r>
              <a:rPr lang="en-US" dirty="0"/>
              <a:t>db2h_DB2_1	58101/</a:t>
            </a:r>
            <a:r>
              <a:rPr lang="en-US" dirty="0" err="1"/>
              <a:t>tcp</a:t>
            </a:r>
            <a:r>
              <a:rPr lang="en-US" dirty="0"/>
              <a:t>			    #DB2 HADR GCPROD Port</a:t>
            </a:r>
          </a:p>
          <a:p>
            <a:r>
              <a:rPr lang="en-US" dirty="0"/>
              <a:t>db2h_DB2_2	58102/</a:t>
            </a:r>
            <a:r>
              <a:rPr lang="en-US" dirty="0" err="1"/>
              <a:t>tcp</a:t>
            </a:r>
            <a:r>
              <a:rPr lang="en-US" dirty="0"/>
              <a:t>			    #DB2 HADR GCPROD Port</a:t>
            </a:r>
          </a:p>
          <a:p>
            <a:pPr marL="0" indent="0">
              <a:buNone/>
            </a:pPr>
            <a:endParaRPr lang="en-US" dirty="0" smtClean="0"/>
          </a:p>
        </p:txBody>
      </p:sp>
    </p:spTree>
    <p:extLst>
      <p:ext uri="{BB962C8B-B14F-4D97-AF65-F5344CB8AC3E}">
        <p14:creationId xmlns:p14="http://schemas.microsoft.com/office/powerpoint/2010/main" val="13820424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DB CFG HADR Parameters -- Standby</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a:t>HADR local host name                  (HADR_LOCAL_HOST) = 10.221.37.2</a:t>
            </a:r>
          </a:p>
          <a:p>
            <a:pPr marL="0" indent="0">
              <a:buNone/>
            </a:pPr>
            <a:endParaRPr lang="en-US" dirty="0"/>
          </a:p>
          <a:p>
            <a:pPr marL="0" indent="0">
              <a:buNone/>
            </a:pPr>
            <a:r>
              <a:rPr lang="en-US" dirty="0"/>
              <a:t> HADR local service name                (HADR_LOCAL_SVC) = db2h_DB2_2</a:t>
            </a:r>
          </a:p>
          <a:p>
            <a:pPr marL="0" indent="0">
              <a:buNone/>
            </a:pPr>
            <a:endParaRPr lang="en-US" dirty="0"/>
          </a:p>
          <a:p>
            <a:pPr marL="0" indent="0">
              <a:buNone/>
            </a:pPr>
            <a:r>
              <a:rPr lang="en-US" dirty="0"/>
              <a:t> HADR remote host name                (HADR_REMOTE_HOST) = 10.221.37.1</a:t>
            </a:r>
          </a:p>
          <a:p>
            <a:pPr marL="0" indent="0">
              <a:buNone/>
            </a:pPr>
            <a:endParaRPr lang="en-US" dirty="0"/>
          </a:p>
          <a:p>
            <a:pPr marL="0" indent="0">
              <a:buNone/>
            </a:pPr>
            <a:r>
              <a:rPr lang="en-US" dirty="0"/>
              <a:t> HADR remote service name              (HADR_REMOTE_SVC) = db2h_DB2_1</a:t>
            </a:r>
          </a:p>
          <a:p>
            <a:pPr marL="0" indent="0">
              <a:buNone/>
            </a:pPr>
            <a:endParaRPr lang="en-US" dirty="0"/>
          </a:p>
          <a:p>
            <a:pPr marL="0" indent="0">
              <a:buNone/>
            </a:pPr>
            <a:r>
              <a:rPr lang="en-US" dirty="0"/>
              <a:t> HADR instance name of remote server  (HADR_REMOTE_INST) = DB2</a:t>
            </a:r>
          </a:p>
          <a:p>
            <a:pPr marL="0" indent="0">
              <a:buNone/>
            </a:pPr>
            <a:endParaRPr lang="en-US" dirty="0"/>
          </a:p>
          <a:p>
            <a:pPr marL="0" indent="0">
              <a:buNone/>
            </a:pPr>
            <a:r>
              <a:rPr lang="en-US" dirty="0"/>
              <a:t> HADR timeout value                       (HADR_TIMEOUT) = 120</a:t>
            </a:r>
          </a:p>
          <a:p>
            <a:pPr marL="0" indent="0">
              <a:buNone/>
            </a:pPr>
            <a:endParaRPr lang="en-US" dirty="0"/>
          </a:p>
          <a:p>
            <a:pPr marL="0" indent="0">
              <a:buNone/>
            </a:pPr>
            <a:r>
              <a:rPr lang="en-US" dirty="0"/>
              <a:t> HADR log write synchronization mode     (HADR_SYNCMODE) = SUPERASYNC</a:t>
            </a:r>
          </a:p>
          <a:p>
            <a:pPr marL="0" indent="0">
              <a:buNone/>
            </a:pPr>
            <a:endParaRPr lang="en-US" dirty="0"/>
          </a:p>
          <a:p>
            <a:pPr marL="0" indent="0">
              <a:buNone/>
            </a:pPr>
            <a:r>
              <a:rPr lang="en-US" dirty="0"/>
              <a:t> HADR peer window duration (seconds)  (HADR_PEER_WINDOW) = 600</a:t>
            </a:r>
            <a:endParaRPr lang="en-US" dirty="0" smtClean="0"/>
          </a:p>
        </p:txBody>
      </p:sp>
    </p:spTree>
    <p:extLst>
      <p:ext uri="{BB962C8B-B14F-4D97-AF65-F5344CB8AC3E}">
        <p14:creationId xmlns:p14="http://schemas.microsoft.com/office/powerpoint/2010/main" val="29159204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/ETC/SERVICES Entries -- Standby</a:t>
            </a:r>
            <a:endParaRPr lang="en-US" dirty="0"/>
          </a:p>
        </p:txBody>
      </p:sp>
      <p:sp>
        <p:nvSpPr>
          <p:cNvPr id="3" name="Content Placeholder 2"/>
          <p:cNvSpPr>
            <a:spLocks noGrp="1"/>
          </p:cNvSpPr>
          <p:nvPr>
            <p:ph idx="1"/>
          </p:nvPr>
        </p:nvSpPr>
        <p:spPr/>
        <p:txBody>
          <a:bodyPr>
            <a:normAutofit/>
          </a:bodyPr>
          <a:lstStyle/>
          <a:p>
            <a:r>
              <a:rPr lang="en-US" dirty="0"/>
              <a:t>db2h_DB2_1	58101/</a:t>
            </a:r>
            <a:r>
              <a:rPr lang="en-US" dirty="0" err="1"/>
              <a:t>tcp</a:t>
            </a:r>
            <a:r>
              <a:rPr lang="en-US" dirty="0"/>
              <a:t>			    #DB2 HADR Port </a:t>
            </a:r>
            <a:r>
              <a:rPr lang="en-US" dirty="0" err="1"/>
              <a:t>gcprod</a:t>
            </a:r>
            <a:endParaRPr lang="en-US" dirty="0"/>
          </a:p>
          <a:p>
            <a:r>
              <a:rPr lang="en-US" dirty="0"/>
              <a:t>db2h_DB2_2	58102/</a:t>
            </a:r>
            <a:r>
              <a:rPr lang="en-US" dirty="0" err="1"/>
              <a:t>tcp</a:t>
            </a:r>
            <a:r>
              <a:rPr lang="en-US" dirty="0"/>
              <a:t>			    #DB2 HADR Port </a:t>
            </a:r>
            <a:r>
              <a:rPr lang="en-US" dirty="0" err="1"/>
              <a:t>gcprod</a:t>
            </a:r>
            <a:endParaRPr lang="en-US" dirty="0"/>
          </a:p>
          <a:p>
            <a:pPr marL="0" indent="0">
              <a:buNone/>
            </a:pPr>
            <a:endParaRPr lang="en-US" dirty="0" smtClean="0"/>
          </a:p>
        </p:txBody>
      </p:sp>
    </p:spTree>
    <p:extLst>
      <p:ext uri="{BB962C8B-B14F-4D97-AF65-F5344CB8AC3E}">
        <p14:creationId xmlns:p14="http://schemas.microsoft.com/office/powerpoint/2010/main" val="2339967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a:bodyPr>
          <a:lstStyle/>
          <a:p>
            <a:r>
              <a:rPr lang="en-US" dirty="0" smtClean="0"/>
              <a:t>DB2 Registry Settings -- Primary</a:t>
            </a:r>
            <a:endParaRPr lang="en-US"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marL="0" indent="0">
              <a:buNone/>
            </a:pPr>
            <a:r>
              <a:rPr lang="en-US" dirty="0"/>
              <a:t>[e] DB2PATH=C:\Program Files\IBM\SQLLIB</a:t>
            </a:r>
          </a:p>
          <a:p>
            <a:pPr marL="0" indent="0">
              <a:buNone/>
            </a:pPr>
            <a:r>
              <a:rPr lang="en-US" dirty="0"/>
              <a:t>[i] </a:t>
            </a:r>
            <a:r>
              <a:rPr lang="en-US" b="1" dirty="0"/>
              <a:t>DB2_STANDBY_ISO=UR</a:t>
            </a:r>
          </a:p>
          <a:p>
            <a:pPr marL="0" indent="0">
              <a:buNone/>
            </a:pPr>
            <a:r>
              <a:rPr lang="en-US" dirty="0"/>
              <a:t>[i] </a:t>
            </a:r>
            <a:r>
              <a:rPr lang="en-US" b="1" dirty="0"/>
              <a:t>DB2_HADR_ROS=ON</a:t>
            </a:r>
          </a:p>
          <a:p>
            <a:pPr marL="0" indent="0">
              <a:buNone/>
            </a:pPr>
            <a:r>
              <a:rPr lang="en-US" dirty="0"/>
              <a:t>[i] DB2_CAPTURE_LOCKTIMEOUT=ON</a:t>
            </a:r>
          </a:p>
          <a:p>
            <a:pPr marL="0" indent="0">
              <a:buNone/>
            </a:pPr>
            <a:r>
              <a:rPr lang="en-US" dirty="0"/>
              <a:t>[i] DB2_CREATE_DB_ON_PATH=YES</a:t>
            </a:r>
          </a:p>
          <a:p>
            <a:pPr marL="0" indent="0">
              <a:buNone/>
            </a:pPr>
            <a:r>
              <a:rPr lang="en-US" dirty="0"/>
              <a:t>[i] DB2_SKIPINSERTED=yes</a:t>
            </a:r>
          </a:p>
          <a:p>
            <a:pPr marL="0" indent="0">
              <a:buNone/>
            </a:pPr>
            <a:r>
              <a:rPr lang="en-US" dirty="0"/>
              <a:t>[i] DB2_USE_ALTERNATE_PAGE_CLEANING=on</a:t>
            </a:r>
          </a:p>
          <a:p>
            <a:pPr marL="0" indent="0">
              <a:buNone/>
            </a:pPr>
            <a:r>
              <a:rPr lang="en-US" dirty="0"/>
              <a:t>[i] DB2_EVALUNCOMMITTED=yes</a:t>
            </a:r>
          </a:p>
          <a:p>
            <a:pPr marL="0" indent="0">
              <a:buNone/>
            </a:pPr>
            <a:r>
              <a:rPr lang="en-US" dirty="0"/>
              <a:t>[i] DB2_SKIPDELETED=yes</a:t>
            </a:r>
          </a:p>
          <a:p>
            <a:pPr marL="0" indent="0">
              <a:buNone/>
            </a:pPr>
            <a:r>
              <a:rPr lang="en-US" dirty="0"/>
              <a:t>[i] DB2INSTPROF=C:\ProgramData\IBM\DB2\DB2COPY1</a:t>
            </a:r>
          </a:p>
          <a:p>
            <a:pPr marL="0" indent="0">
              <a:buNone/>
            </a:pPr>
            <a:r>
              <a:rPr lang="en-US" dirty="0"/>
              <a:t>[i] DB2COMM=TCPIP</a:t>
            </a:r>
          </a:p>
          <a:p>
            <a:pPr marL="0" indent="0">
              <a:buNone/>
            </a:pPr>
            <a:r>
              <a:rPr lang="en-US" dirty="0"/>
              <a:t>[i] DB2_PARALLEL_IO=*</a:t>
            </a:r>
          </a:p>
          <a:p>
            <a:pPr marL="0" indent="0">
              <a:buNone/>
            </a:pPr>
            <a:r>
              <a:rPr lang="en-US" dirty="0"/>
              <a:t>[g] DB2_EXTSECURITY=YES</a:t>
            </a:r>
          </a:p>
          <a:p>
            <a:pPr marL="0" indent="0">
              <a:buNone/>
            </a:pPr>
            <a:r>
              <a:rPr lang="en-US" dirty="0"/>
              <a:t>[g] DB2_COMMON_APP_DATA_PATH=C:\ProgramData</a:t>
            </a:r>
          </a:p>
          <a:p>
            <a:pPr marL="0" indent="0">
              <a:buNone/>
            </a:pPr>
            <a:r>
              <a:rPr lang="en-US" dirty="0"/>
              <a:t>[g] DB2SYSTEM=CW-DB01</a:t>
            </a:r>
          </a:p>
          <a:p>
            <a:pPr marL="0" indent="0">
              <a:buNone/>
            </a:pPr>
            <a:r>
              <a:rPr lang="en-US" dirty="0"/>
              <a:t>[g] DB2PATH=C:\Program Files\IBM\SQLLIB</a:t>
            </a:r>
          </a:p>
          <a:p>
            <a:pPr marL="0" indent="0">
              <a:buNone/>
            </a:pPr>
            <a:r>
              <a:rPr lang="en-US" dirty="0"/>
              <a:t>[g] DB2INSTDEF=DB2</a:t>
            </a:r>
          </a:p>
          <a:p>
            <a:pPr marL="0" indent="0">
              <a:buNone/>
            </a:pPr>
            <a:r>
              <a:rPr lang="en-US" dirty="0"/>
              <a:t>[g] DB2ADMINSERVER=DB2DAS00</a:t>
            </a:r>
            <a:endParaRPr lang="en-US" dirty="0" smtClean="0"/>
          </a:p>
        </p:txBody>
      </p:sp>
    </p:spTree>
    <p:extLst>
      <p:ext uri="{BB962C8B-B14F-4D97-AF65-F5344CB8AC3E}">
        <p14:creationId xmlns:p14="http://schemas.microsoft.com/office/powerpoint/2010/main" val="3380166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a:bodyPr>
          <a:lstStyle/>
          <a:p>
            <a:r>
              <a:rPr lang="en-US" dirty="0" smtClean="0"/>
              <a:t>DB2 Registry Settings -- Standby</a:t>
            </a:r>
            <a:endParaRPr lang="en-US"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marL="0" indent="0">
              <a:buNone/>
            </a:pPr>
            <a:r>
              <a:rPr lang="en-US" dirty="0"/>
              <a:t>[e] DB2PATH=C:\Program Files\IBM\SQLLIB</a:t>
            </a:r>
          </a:p>
          <a:p>
            <a:pPr marL="0" indent="0">
              <a:buNone/>
            </a:pPr>
            <a:r>
              <a:rPr lang="en-US" dirty="0"/>
              <a:t>[i] </a:t>
            </a:r>
            <a:r>
              <a:rPr lang="en-US" b="1" dirty="0"/>
              <a:t>DB2_STANDBY_ISO=UR</a:t>
            </a:r>
          </a:p>
          <a:p>
            <a:pPr marL="0" indent="0">
              <a:buNone/>
            </a:pPr>
            <a:r>
              <a:rPr lang="en-US" dirty="0"/>
              <a:t>[i] </a:t>
            </a:r>
            <a:r>
              <a:rPr lang="en-US" b="1" dirty="0"/>
              <a:t>DB2_HADR_ROS=ON</a:t>
            </a:r>
          </a:p>
          <a:p>
            <a:pPr marL="0" indent="0">
              <a:buNone/>
            </a:pPr>
            <a:r>
              <a:rPr lang="en-US" dirty="0"/>
              <a:t>[i] DB2_CREATE_DB_ON_PATH=YES</a:t>
            </a:r>
          </a:p>
          <a:p>
            <a:pPr marL="0" indent="0">
              <a:buNone/>
            </a:pPr>
            <a:r>
              <a:rPr lang="en-US" dirty="0"/>
              <a:t>[i] DB2_SKIPINSERTED=YES</a:t>
            </a:r>
          </a:p>
          <a:p>
            <a:pPr marL="0" indent="0">
              <a:buNone/>
            </a:pPr>
            <a:r>
              <a:rPr lang="en-US" dirty="0"/>
              <a:t>[i] DB2_USE_ALTERNATE_PAGE_CLEANING=YES</a:t>
            </a:r>
          </a:p>
          <a:p>
            <a:pPr marL="0" indent="0">
              <a:buNone/>
            </a:pPr>
            <a:r>
              <a:rPr lang="en-US" dirty="0"/>
              <a:t>[i] DB2_EVALUNCOMMITTED=YES</a:t>
            </a:r>
          </a:p>
          <a:p>
            <a:pPr marL="0" indent="0">
              <a:buNone/>
            </a:pPr>
            <a:r>
              <a:rPr lang="en-US" dirty="0"/>
              <a:t>[i] DB2_SKIPDELETED=YES</a:t>
            </a:r>
          </a:p>
          <a:p>
            <a:pPr marL="0" indent="0">
              <a:buNone/>
            </a:pPr>
            <a:r>
              <a:rPr lang="en-US" dirty="0"/>
              <a:t>[i] DB2INSTPROF=C:\ProgramData\IBM\DB2\DB2COPY1</a:t>
            </a:r>
          </a:p>
          <a:p>
            <a:pPr marL="0" indent="0">
              <a:buNone/>
            </a:pPr>
            <a:r>
              <a:rPr lang="en-US" dirty="0"/>
              <a:t>[i] DB2COMM=TCPIP</a:t>
            </a:r>
          </a:p>
          <a:p>
            <a:pPr marL="0" indent="0">
              <a:buNone/>
            </a:pPr>
            <a:r>
              <a:rPr lang="en-US" dirty="0"/>
              <a:t>[i] DB2_PARALLEL_IO=*</a:t>
            </a:r>
          </a:p>
          <a:p>
            <a:pPr marL="0" indent="0">
              <a:buNone/>
            </a:pPr>
            <a:r>
              <a:rPr lang="en-US" dirty="0"/>
              <a:t>[g] DB2_EXTSECURITY=YES</a:t>
            </a:r>
          </a:p>
          <a:p>
            <a:pPr marL="0" indent="0">
              <a:buNone/>
            </a:pPr>
            <a:r>
              <a:rPr lang="en-US" dirty="0"/>
              <a:t>[g] DB2_COMMON_APP_DATA_PATH=C:\ProgramData</a:t>
            </a:r>
          </a:p>
          <a:p>
            <a:pPr marL="0" indent="0">
              <a:buNone/>
            </a:pPr>
            <a:r>
              <a:rPr lang="en-US" dirty="0"/>
              <a:t>[g] DB2SYSTEM=CW-DB02</a:t>
            </a:r>
          </a:p>
          <a:p>
            <a:pPr marL="0" indent="0">
              <a:buNone/>
            </a:pPr>
            <a:r>
              <a:rPr lang="en-US" dirty="0"/>
              <a:t>[g] DB2PATH=C:\Program Files\IBM\SQLLIB</a:t>
            </a:r>
          </a:p>
          <a:p>
            <a:pPr marL="0" indent="0">
              <a:buNone/>
            </a:pPr>
            <a:r>
              <a:rPr lang="en-US" dirty="0"/>
              <a:t>[g] DB2INSTDEF=DB2</a:t>
            </a:r>
          </a:p>
          <a:p>
            <a:pPr marL="0" indent="0">
              <a:buNone/>
            </a:pPr>
            <a:r>
              <a:rPr lang="en-US" dirty="0"/>
              <a:t>[g] DB2ADMINSERVER=DB2DAS00</a:t>
            </a:r>
          </a:p>
          <a:p>
            <a:pPr marL="0" indent="0">
              <a:buNone/>
            </a:pPr>
            <a:endParaRPr lang="en-US" dirty="0" smtClean="0"/>
          </a:p>
        </p:txBody>
      </p:sp>
    </p:spTree>
    <p:extLst>
      <p:ext uri="{BB962C8B-B14F-4D97-AF65-F5344CB8AC3E}">
        <p14:creationId xmlns:p14="http://schemas.microsoft.com/office/powerpoint/2010/main" val="4269612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LOG SPOOLING</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LOG Spooling </a:t>
            </a:r>
            <a:r>
              <a:rPr lang="en-US" dirty="0" smtClean="0"/>
              <a:t>introduced in DB2 10.1 to resolve HADR receive buffer full issues with slow STANDBY which blocks primary in all but SUPERASYNC mode</a:t>
            </a:r>
          </a:p>
          <a:p>
            <a:pPr lvl="1"/>
            <a:r>
              <a:rPr lang="en-US" b="1" dirty="0" smtClean="0">
                <a:solidFill>
                  <a:schemeClr val="accent1">
                    <a:lumMod val="75000"/>
                  </a:schemeClr>
                </a:solidFill>
              </a:rPr>
              <a:t>CAN BE USED WITH ANY SYNC_MODE Setting</a:t>
            </a:r>
          </a:p>
          <a:p>
            <a:r>
              <a:rPr lang="en-US" b="1" dirty="0" smtClean="0"/>
              <a:t>HADR_SPOOL_LIMIT</a:t>
            </a:r>
            <a:r>
              <a:rPr lang="en-US" dirty="0" smtClean="0"/>
              <a:t> DB CFG parameter</a:t>
            </a:r>
          </a:p>
          <a:p>
            <a:pPr lvl="1"/>
            <a:r>
              <a:rPr lang="en-US" dirty="0" smtClean="0"/>
              <a:t>As of DB2 10.5 set to </a:t>
            </a:r>
            <a:r>
              <a:rPr lang="en-US" b="1" dirty="0" smtClean="0">
                <a:solidFill>
                  <a:schemeClr val="tx2">
                    <a:lumMod val="75000"/>
                  </a:schemeClr>
                </a:solidFill>
              </a:rPr>
              <a:t>AUTOMATIC</a:t>
            </a:r>
            <a:r>
              <a:rPr lang="en-US" dirty="0" smtClean="0"/>
              <a:t> by default</a:t>
            </a:r>
          </a:p>
          <a:p>
            <a:pPr lvl="2"/>
            <a:r>
              <a:rPr lang="en-US" dirty="0" smtClean="0"/>
              <a:t>Value of (LOGPRIMARY + LOGSECOND) * LOGFILSIZ)</a:t>
            </a:r>
          </a:p>
          <a:p>
            <a:pPr lvl="1"/>
            <a:r>
              <a:rPr lang="en-US" dirty="0" smtClean="0"/>
              <a:t>Value of  0 turns it off</a:t>
            </a:r>
          </a:p>
          <a:p>
            <a:r>
              <a:rPr lang="en-US" dirty="0" smtClean="0"/>
              <a:t>Ensure disk space for active logs is large enough when using log spooling </a:t>
            </a:r>
          </a:p>
          <a:p>
            <a:pPr lvl="1"/>
            <a:endParaRPr lang="en-US" dirty="0" smtClean="0"/>
          </a:p>
          <a:p>
            <a:endParaRPr lang="en-US" dirty="0" smtClean="0"/>
          </a:p>
          <a:p>
            <a:endParaRPr lang="en-US" dirty="0" smtClean="0"/>
          </a:p>
        </p:txBody>
      </p:sp>
    </p:spTree>
    <p:extLst>
      <p:ext uri="{BB962C8B-B14F-4D97-AF65-F5344CB8AC3E}">
        <p14:creationId xmlns:p14="http://schemas.microsoft.com/office/powerpoint/2010/main" val="1290366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HADR Log Spooling Gotcha</a:t>
            </a:r>
            <a:endParaRPr lang="en-US" dirty="0"/>
          </a:p>
        </p:txBody>
      </p:sp>
      <p:sp>
        <p:nvSpPr>
          <p:cNvPr id="3" name="Content Placeholder 2"/>
          <p:cNvSpPr>
            <a:spLocks noGrp="1"/>
          </p:cNvSpPr>
          <p:nvPr>
            <p:ph idx="1"/>
          </p:nvPr>
        </p:nvSpPr>
        <p:spPr/>
        <p:txBody>
          <a:bodyPr>
            <a:normAutofit fontScale="47500" lnSpcReduction="20000"/>
          </a:bodyPr>
          <a:lstStyle/>
          <a:p>
            <a:r>
              <a:rPr lang="en-US" dirty="0"/>
              <a:t>                            HADR_ROLE = STANDBY</a:t>
            </a:r>
          </a:p>
          <a:p>
            <a:r>
              <a:rPr lang="en-US" dirty="0"/>
              <a:t>                          REPLAY_TYPE = PHYSICAL</a:t>
            </a:r>
          </a:p>
          <a:p>
            <a:r>
              <a:rPr lang="en-US" dirty="0"/>
              <a:t>                        HADR_SYNCMODE = SUPERASYNC</a:t>
            </a:r>
          </a:p>
          <a:p>
            <a:r>
              <a:rPr lang="en-US" dirty="0"/>
              <a:t>                           STANDBY_ID = 0</a:t>
            </a:r>
          </a:p>
          <a:p>
            <a:r>
              <a:rPr lang="en-US" dirty="0"/>
              <a:t>                        LOG_STREAM_ID = 0</a:t>
            </a:r>
          </a:p>
          <a:p>
            <a:r>
              <a:rPr lang="en-US" dirty="0"/>
              <a:t>                           HADR_STATE = REMOTE_CATCHUP</a:t>
            </a:r>
          </a:p>
          <a:p>
            <a:r>
              <a:rPr lang="en-US" dirty="0"/>
              <a:t>                          </a:t>
            </a:r>
            <a:r>
              <a:rPr lang="en-US" b="1" dirty="0">
                <a:solidFill>
                  <a:srgbClr val="FF0000"/>
                </a:solidFill>
              </a:rPr>
              <a:t> HADR_FLAGS = STANDBY_RECV_BLOCKED STANDBY_LOG_DEVICE_FULL</a:t>
            </a:r>
          </a:p>
          <a:p>
            <a:r>
              <a:rPr lang="en-US" dirty="0"/>
              <a:t>                  PRIMARY_MEMBER_HOST = 10.40.40.95</a:t>
            </a:r>
          </a:p>
          <a:p>
            <a:r>
              <a:rPr lang="en-US" dirty="0"/>
              <a:t>                     PRIMARY_INSTANCE = db2inst1</a:t>
            </a:r>
          </a:p>
          <a:p>
            <a:r>
              <a:rPr lang="en-US" dirty="0"/>
              <a:t>                       PRIMARY_MEMBER = 0</a:t>
            </a:r>
          </a:p>
          <a:p>
            <a:r>
              <a:rPr lang="en-US" dirty="0"/>
              <a:t>                  STANDBY_MEMBER_HOST = 10.30.83.160</a:t>
            </a:r>
          </a:p>
          <a:p>
            <a:r>
              <a:rPr lang="en-US" dirty="0"/>
              <a:t>                     STANDBY_INSTANCE = db2inst1</a:t>
            </a:r>
          </a:p>
          <a:p>
            <a:r>
              <a:rPr lang="en-US" dirty="0"/>
              <a:t>                       STANDBY_MEMBER = 0</a:t>
            </a:r>
          </a:p>
          <a:p>
            <a:r>
              <a:rPr lang="en-US" dirty="0"/>
              <a:t>                  HADR_CONNECT_STATUS = CONNECTED</a:t>
            </a:r>
          </a:p>
          <a:p>
            <a:r>
              <a:rPr lang="en-US" dirty="0"/>
              <a:t>             HADR_CONNECT_STATUS_TIME = 03/17/2015 10:06:01.568718 (1426601161)</a:t>
            </a:r>
          </a:p>
          <a:p>
            <a:r>
              <a:rPr lang="en-US" dirty="0"/>
              <a:t>          HEARTBEAT_INTERVAL(seconds) = 30</a:t>
            </a:r>
          </a:p>
          <a:p>
            <a:r>
              <a:rPr lang="en-US" dirty="0"/>
              <a:t>                     HEARTBEAT_MISSED = 17</a:t>
            </a:r>
          </a:p>
          <a:p>
            <a:r>
              <a:rPr lang="en-US" dirty="0"/>
              <a:t>                   HEARTBEAT_EXPECTED = 35</a:t>
            </a:r>
          </a:p>
          <a:p>
            <a:endParaRPr lang="en-US" dirty="0"/>
          </a:p>
        </p:txBody>
      </p:sp>
    </p:spTree>
    <p:extLst>
      <p:ext uri="{BB962C8B-B14F-4D97-AF65-F5344CB8AC3E}">
        <p14:creationId xmlns:p14="http://schemas.microsoft.com/office/powerpoint/2010/main" val="1880252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Setup Steps</a:t>
            </a:r>
            <a:endParaRPr lang="en-US" dirty="0"/>
          </a:p>
        </p:txBody>
      </p:sp>
      <p:sp>
        <p:nvSpPr>
          <p:cNvPr id="3" name="Content Placeholder 2"/>
          <p:cNvSpPr>
            <a:spLocks noGrp="1"/>
          </p:cNvSpPr>
          <p:nvPr>
            <p:ph idx="1"/>
          </p:nvPr>
        </p:nvSpPr>
        <p:spPr/>
        <p:txBody>
          <a:bodyPr>
            <a:normAutofit/>
          </a:bodyPr>
          <a:lstStyle/>
          <a:p>
            <a:r>
              <a:rPr lang="en-US" dirty="0" smtClean="0"/>
              <a:t>Update primary DB CFG parameters</a:t>
            </a:r>
          </a:p>
          <a:p>
            <a:r>
              <a:rPr lang="en-US" dirty="0" smtClean="0"/>
              <a:t>Update /ETC/SERVICES ports and service names on primary</a:t>
            </a:r>
          </a:p>
          <a:p>
            <a:r>
              <a:rPr lang="en-US" dirty="0" smtClean="0"/>
              <a:t>Make DB2 HADR registry settings</a:t>
            </a:r>
          </a:p>
          <a:p>
            <a:r>
              <a:rPr lang="en-US" dirty="0" smtClean="0"/>
              <a:t>Deactivate and Activate the database or stop and start the instance for settings to take effect</a:t>
            </a:r>
          </a:p>
          <a:p>
            <a:r>
              <a:rPr lang="en-US" dirty="0" smtClean="0"/>
              <a:t>Catalog database and  standby node</a:t>
            </a:r>
          </a:p>
        </p:txBody>
      </p:sp>
    </p:spTree>
    <p:extLst>
      <p:ext uri="{BB962C8B-B14F-4D97-AF65-F5344CB8AC3E}">
        <p14:creationId xmlns:p14="http://schemas.microsoft.com/office/powerpoint/2010/main" val="4053806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Setup Steps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Backup the primary database online include logs</a:t>
            </a:r>
          </a:p>
          <a:p>
            <a:r>
              <a:rPr lang="en-US" dirty="0" smtClean="0"/>
              <a:t>Ship backup to standby server</a:t>
            </a:r>
          </a:p>
          <a:p>
            <a:r>
              <a:rPr lang="en-US" dirty="0" smtClean="0"/>
              <a:t>Make DB2 registry settings</a:t>
            </a:r>
          </a:p>
          <a:p>
            <a:r>
              <a:rPr lang="en-US" dirty="0" smtClean="0"/>
              <a:t>Update /ETC/SERVICES ports and service names on standby</a:t>
            </a:r>
          </a:p>
          <a:p>
            <a:r>
              <a:rPr lang="en-US" dirty="0" smtClean="0"/>
              <a:t>Catalog the database and primary node</a:t>
            </a:r>
          </a:p>
          <a:p>
            <a:r>
              <a:rPr lang="en-US" dirty="0" smtClean="0"/>
              <a:t>Restore the database to the standby instance without rolling forward</a:t>
            </a:r>
          </a:p>
          <a:p>
            <a:r>
              <a:rPr lang="en-US" dirty="0" smtClean="0"/>
              <a:t>Update the HADR DB CFG parameters</a:t>
            </a:r>
          </a:p>
          <a:p>
            <a:r>
              <a:rPr lang="en-US" dirty="0" smtClean="0"/>
              <a:t>Stop/Start the standby instance</a:t>
            </a:r>
          </a:p>
          <a:p>
            <a:r>
              <a:rPr lang="en-US" dirty="0" smtClean="0"/>
              <a:t>Activate the standby database</a:t>
            </a:r>
          </a:p>
          <a:p>
            <a:r>
              <a:rPr lang="en-US" dirty="0" smtClean="0"/>
              <a:t>Start </a:t>
            </a:r>
            <a:r>
              <a:rPr lang="en-US" dirty="0" err="1" smtClean="0"/>
              <a:t>hadr</a:t>
            </a:r>
            <a:r>
              <a:rPr lang="en-US" dirty="0" smtClean="0"/>
              <a:t> on the standby</a:t>
            </a:r>
          </a:p>
          <a:p>
            <a:r>
              <a:rPr lang="en-US" dirty="0" smtClean="0"/>
              <a:t>Activate the primary database</a:t>
            </a:r>
          </a:p>
          <a:p>
            <a:r>
              <a:rPr lang="en-US" dirty="0" smtClean="0"/>
              <a:t>Start </a:t>
            </a:r>
            <a:r>
              <a:rPr lang="en-US" dirty="0" err="1" smtClean="0"/>
              <a:t>hadr</a:t>
            </a:r>
            <a:r>
              <a:rPr lang="en-US" dirty="0" smtClean="0"/>
              <a:t> on the primary</a:t>
            </a:r>
          </a:p>
        </p:txBody>
      </p:sp>
    </p:spTree>
    <p:extLst>
      <p:ext uri="{BB962C8B-B14F-4D97-AF65-F5344CB8AC3E}">
        <p14:creationId xmlns:p14="http://schemas.microsoft.com/office/powerpoint/2010/main" val="1396784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Setup Steps</a:t>
            </a:r>
            <a:endParaRPr lang="en-US" dirty="0"/>
          </a:p>
        </p:txBody>
      </p:sp>
      <p:sp>
        <p:nvSpPr>
          <p:cNvPr id="3" name="Content Placeholder 2"/>
          <p:cNvSpPr>
            <a:spLocks noGrp="1"/>
          </p:cNvSpPr>
          <p:nvPr>
            <p:ph idx="1"/>
          </p:nvPr>
        </p:nvSpPr>
        <p:spPr/>
        <p:txBody>
          <a:bodyPr>
            <a:normAutofit/>
          </a:bodyPr>
          <a:lstStyle/>
          <a:p>
            <a:r>
              <a:rPr lang="en-US" dirty="0" smtClean="0"/>
              <a:t>Alternatively, use the DB2 Control Center (9.7 and below) or IBM Data Studio to setup the primary and standby to include starting HADR</a:t>
            </a:r>
          </a:p>
          <a:p>
            <a:r>
              <a:rPr lang="en-US" dirty="0" smtClean="0"/>
              <a:t>Sit back, relax, and monitor!</a:t>
            </a:r>
          </a:p>
        </p:txBody>
      </p:sp>
    </p:spTree>
    <p:extLst>
      <p:ext uri="{BB962C8B-B14F-4D97-AF65-F5344CB8AC3E}">
        <p14:creationId xmlns:p14="http://schemas.microsoft.com/office/powerpoint/2010/main" val="3231558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t>HADR Database Snapshot -- Primary</a:t>
            </a:r>
            <a:endParaRPr lang="en-US" dirty="0"/>
          </a:p>
        </p:txBody>
      </p:sp>
      <p:sp>
        <p:nvSpPr>
          <p:cNvPr id="3" name="Content Placeholder 2"/>
          <p:cNvSpPr>
            <a:spLocks noGrp="1"/>
          </p:cNvSpPr>
          <p:nvPr>
            <p:ph idx="1"/>
          </p:nvPr>
        </p:nvSpPr>
        <p:spPr>
          <a:xfrm>
            <a:off x="381000" y="762000"/>
            <a:ext cx="8229600" cy="5059363"/>
          </a:xfrm>
        </p:spPr>
        <p:txBody>
          <a:bodyPr>
            <a:normAutofit fontScale="25000" lnSpcReduction="20000"/>
          </a:bodyPr>
          <a:lstStyle/>
          <a:p>
            <a:pPr marL="0" indent="0">
              <a:buNone/>
            </a:pPr>
            <a:r>
              <a:rPr lang="en-US" sz="4800" dirty="0"/>
              <a:t>HADR Status</a:t>
            </a:r>
          </a:p>
          <a:p>
            <a:pPr marL="0" indent="0">
              <a:buNone/>
            </a:pPr>
            <a:endParaRPr lang="en-US" sz="4800" dirty="0"/>
          </a:p>
          <a:p>
            <a:pPr marL="0" indent="0">
              <a:buNone/>
            </a:pPr>
            <a:r>
              <a:rPr lang="en-US" sz="4800" dirty="0"/>
              <a:t>  Role                   = Primary</a:t>
            </a:r>
          </a:p>
          <a:p>
            <a:pPr marL="0" indent="0">
              <a:buNone/>
            </a:pPr>
            <a:endParaRPr lang="en-US" sz="4800" dirty="0"/>
          </a:p>
          <a:p>
            <a:pPr marL="0" indent="0">
              <a:buNone/>
            </a:pPr>
            <a:r>
              <a:rPr lang="en-US" sz="4800" dirty="0"/>
              <a:t>  State                  = Remote </a:t>
            </a:r>
            <a:r>
              <a:rPr lang="en-US" sz="4800" dirty="0" err="1"/>
              <a:t>catchup</a:t>
            </a:r>
            <a:endParaRPr lang="en-US" sz="4800" dirty="0"/>
          </a:p>
          <a:p>
            <a:pPr marL="0" indent="0">
              <a:buNone/>
            </a:pPr>
            <a:endParaRPr lang="en-US" sz="4800" dirty="0"/>
          </a:p>
          <a:p>
            <a:pPr marL="0" indent="0">
              <a:buNone/>
            </a:pPr>
            <a:r>
              <a:rPr lang="en-US" sz="4800" dirty="0"/>
              <a:t>  Synchronization mode   = </a:t>
            </a:r>
            <a:r>
              <a:rPr lang="en-US" sz="4800" dirty="0" err="1"/>
              <a:t>SuperAsync</a:t>
            </a:r>
            <a:endParaRPr lang="en-US" sz="4800" dirty="0"/>
          </a:p>
          <a:p>
            <a:pPr marL="0" indent="0">
              <a:buNone/>
            </a:pPr>
            <a:endParaRPr lang="en-US" sz="4800" dirty="0"/>
          </a:p>
          <a:p>
            <a:pPr marL="0" indent="0">
              <a:buNone/>
            </a:pPr>
            <a:r>
              <a:rPr lang="en-US" sz="4800" dirty="0"/>
              <a:t>  Connection status      = Connected , 03/14/2014 09:56:39.738078</a:t>
            </a:r>
          </a:p>
          <a:p>
            <a:pPr marL="0" indent="0">
              <a:buNone/>
            </a:pPr>
            <a:endParaRPr lang="en-US" sz="4800" dirty="0"/>
          </a:p>
          <a:p>
            <a:pPr marL="0" indent="0">
              <a:buNone/>
            </a:pPr>
            <a:r>
              <a:rPr lang="en-US" sz="4800" dirty="0"/>
              <a:t>  Heartbeats missed      = 0</a:t>
            </a:r>
          </a:p>
          <a:p>
            <a:pPr marL="0" indent="0">
              <a:buNone/>
            </a:pPr>
            <a:endParaRPr lang="en-US" sz="4800" dirty="0"/>
          </a:p>
          <a:p>
            <a:pPr marL="0" indent="0">
              <a:buNone/>
            </a:pPr>
            <a:r>
              <a:rPr lang="en-US" sz="4800" dirty="0"/>
              <a:t>  Local host             = 10.221.37.1</a:t>
            </a:r>
          </a:p>
          <a:p>
            <a:pPr marL="0" indent="0">
              <a:buNone/>
            </a:pPr>
            <a:endParaRPr lang="en-US" sz="4800" dirty="0"/>
          </a:p>
          <a:p>
            <a:pPr marL="0" indent="0">
              <a:buNone/>
            </a:pPr>
            <a:r>
              <a:rPr lang="en-US" sz="4800" dirty="0"/>
              <a:t>  Local service          = db2h_DB2_1</a:t>
            </a:r>
          </a:p>
          <a:p>
            <a:pPr marL="0" indent="0">
              <a:buNone/>
            </a:pPr>
            <a:endParaRPr lang="en-US" sz="4800" dirty="0"/>
          </a:p>
          <a:p>
            <a:pPr marL="0" indent="0">
              <a:buNone/>
            </a:pPr>
            <a:r>
              <a:rPr lang="en-US" sz="4800" dirty="0"/>
              <a:t>  Remote host            = 10.221.37.2</a:t>
            </a:r>
          </a:p>
          <a:p>
            <a:pPr marL="0" indent="0">
              <a:buNone/>
            </a:pPr>
            <a:endParaRPr lang="en-US" sz="4800" dirty="0"/>
          </a:p>
          <a:p>
            <a:pPr marL="0" indent="0">
              <a:buNone/>
            </a:pPr>
            <a:r>
              <a:rPr lang="en-US" sz="4800" dirty="0"/>
              <a:t>  Remote service         = db2h_DB2_2</a:t>
            </a:r>
          </a:p>
          <a:p>
            <a:pPr marL="0" indent="0">
              <a:buNone/>
            </a:pPr>
            <a:endParaRPr lang="en-US" sz="4800" dirty="0"/>
          </a:p>
          <a:p>
            <a:pPr marL="0" indent="0">
              <a:buNone/>
            </a:pPr>
            <a:r>
              <a:rPr lang="en-US" sz="4800" dirty="0"/>
              <a:t>  Remote instance        = DB2</a:t>
            </a:r>
          </a:p>
          <a:p>
            <a:pPr marL="0" indent="0">
              <a:buNone/>
            </a:pPr>
            <a:endParaRPr lang="en-US" sz="4800" dirty="0"/>
          </a:p>
          <a:p>
            <a:pPr marL="0" indent="0">
              <a:buNone/>
            </a:pPr>
            <a:r>
              <a:rPr lang="en-US" sz="4800" dirty="0"/>
              <a:t>  timeout(seconds)       = 120</a:t>
            </a:r>
          </a:p>
          <a:p>
            <a:pPr marL="0" indent="0">
              <a:buNone/>
            </a:pPr>
            <a:endParaRPr lang="en-US" sz="4800" dirty="0"/>
          </a:p>
          <a:p>
            <a:pPr marL="0" indent="0">
              <a:buNone/>
            </a:pPr>
            <a:r>
              <a:rPr lang="en-US" sz="4800" dirty="0"/>
              <a:t>  Primary log position(file, page, LSN) = S0338748.LOG, 13150, 00004D16BD4B6CFF</a:t>
            </a:r>
          </a:p>
          <a:p>
            <a:pPr marL="0" indent="0">
              <a:buNone/>
            </a:pPr>
            <a:endParaRPr lang="en-US" sz="4800" dirty="0"/>
          </a:p>
          <a:p>
            <a:pPr marL="0" indent="0">
              <a:buNone/>
            </a:pPr>
            <a:r>
              <a:rPr lang="en-US" sz="4800" dirty="0"/>
              <a:t>  Standby log position(file, page, LSN) = S0338748.LOG, 12650, 00004D16BD2C2084</a:t>
            </a:r>
          </a:p>
          <a:p>
            <a:pPr marL="0" indent="0">
              <a:buNone/>
            </a:pPr>
            <a:endParaRPr lang="en-US" sz="4800" dirty="0"/>
          </a:p>
          <a:p>
            <a:pPr marL="0" indent="0">
              <a:buNone/>
            </a:pPr>
            <a:r>
              <a:rPr lang="en-US" sz="4800" dirty="0"/>
              <a:t>  Log gap running average(bytes) = 15109</a:t>
            </a:r>
          </a:p>
          <a:p>
            <a:pPr marL="0" indent="0">
              <a:buNone/>
            </a:pPr>
            <a:endParaRPr lang="en-US" sz="6400" dirty="0"/>
          </a:p>
          <a:p>
            <a:pPr marL="0" indent="0">
              <a:buNone/>
            </a:pPr>
            <a:endParaRPr lang="en-US" sz="6400" dirty="0"/>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725607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fontScale="90000"/>
          </a:bodyPr>
          <a:lstStyle/>
          <a:p>
            <a:r>
              <a:rPr lang="en-US" dirty="0" smtClean="0"/>
              <a:t>DB2 9.7 db2pd –</a:t>
            </a:r>
            <a:r>
              <a:rPr lang="en-US" dirty="0" err="1" smtClean="0"/>
              <a:t>gc_prod</a:t>
            </a:r>
            <a:r>
              <a:rPr lang="en-US" dirty="0" smtClean="0"/>
              <a:t> –</a:t>
            </a:r>
            <a:r>
              <a:rPr lang="en-US" dirty="0" err="1" smtClean="0"/>
              <a:t>hadr</a:t>
            </a:r>
            <a:r>
              <a:rPr lang="en-US" dirty="0" smtClean="0"/>
              <a:t> --  OUTPUT - Primary</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marL="0" indent="0">
              <a:buNone/>
            </a:pPr>
            <a:endParaRPr lang="en-US" dirty="0"/>
          </a:p>
          <a:p>
            <a:pPr marL="0" indent="0">
              <a:buNone/>
            </a:pPr>
            <a:endParaRPr lang="en-US" dirty="0" smtClean="0"/>
          </a:p>
        </p:txBody>
      </p:sp>
      <p:sp>
        <p:nvSpPr>
          <p:cNvPr id="4" name="Rectangle 3"/>
          <p:cNvSpPr/>
          <p:nvPr/>
        </p:nvSpPr>
        <p:spPr>
          <a:xfrm>
            <a:off x="457200" y="1219200"/>
            <a:ext cx="8153400" cy="5909310"/>
          </a:xfrm>
          <a:prstGeom prst="rect">
            <a:avLst/>
          </a:prstGeom>
        </p:spPr>
        <p:txBody>
          <a:bodyPr wrap="square">
            <a:spAutoFit/>
          </a:bodyPr>
          <a:lstStyle/>
          <a:p>
            <a:r>
              <a:rPr lang="en-US" dirty="0"/>
              <a:t>Database Partition 0 -- Database GC_PROD -- Active -- Up 10 days 09:42:00 -- Date 2014-03-24-19.37.51.674000</a:t>
            </a:r>
          </a:p>
          <a:p>
            <a:endParaRPr lang="en-US" dirty="0"/>
          </a:p>
          <a:p>
            <a:r>
              <a:rPr lang="en-US" dirty="0"/>
              <a:t>HADR Information:</a:t>
            </a:r>
          </a:p>
          <a:p>
            <a:r>
              <a:rPr lang="en-US" dirty="0"/>
              <a:t>Role    State                </a:t>
            </a:r>
            <a:r>
              <a:rPr lang="en-US" dirty="0" err="1"/>
              <a:t>SyncMode</a:t>
            </a:r>
            <a:r>
              <a:rPr lang="en-US" dirty="0"/>
              <a:t>   </a:t>
            </a:r>
            <a:r>
              <a:rPr lang="en-US" dirty="0" err="1"/>
              <a:t>HeartBeatsMissed</a:t>
            </a:r>
            <a:r>
              <a:rPr lang="en-US" dirty="0"/>
              <a:t>   </a:t>
            </a:r>
            <a:r>
              <a:rPr lang="en-US" dirty="0" err="1"/>
              <a:t>LogGapRunAvg</a:t>
            </a:r>
            <a:r>
              <a:rPr lang="en-US" dirty="0"/>
              <a:t> (bytes)</a:t>
            </a:r>
          </a:p>
          <a:p>
            <a:r>
              <a:rPr lang="en-US" dirty="0"/>
              <a:t>Primary </a:t>
            </a:r>
            <a:r>
              <a:rPr lang="en-US" dirty="0" err="1"/>
              <a:t>RemoteCatchup</a:t>
            </a:r>
            <a:r>
              <a:rPr lang="en-US" dirty="0"/>
              <a:t>        </a:t>
            </a:r>
            <a:r>
              <a:rPr lang="en-US" dirty="0" err="1"/>
              <a:t>SuperAsync</a:t>
            </a:r>
            <a:r>
              <a:rPr lang="en-US" dirty="0"/>
              <a:t> 0                  17746               </a:t>
            </a:r>
          </a:p>
          <a:p>
            <a:endParaRPr lang="en-US" dirty="0"/>
          </a:p>
          <a:p>
            <a:r>
              <a:rPr lang="en-US" dirty="0" err="1"/>
              <a:t>ConnectStatus</a:t>
            </a:r>
            <a:r>
              <a:rPr lang="en-US" dirty="0"/>
              <a:t> </a:t>
            </a:r>
            <a:r>
              <a:rPr lang="en-US" dirty="0" err="1"/>
              <a:t>ConnectTime</a:t>
            </a:r>
            <a:r>
              <a:rPr lang="en-US" dirty="0"/>
              <a:t>                           Timeout   </a:t>
            </a:r>
          </a:p>
          <a:p>
            <a:r>
              <a:rPr lang="en-US" dirty="0"/>
              <a:t>Connected     Fri Mar 14 09:56:39 2014 (1394805399) 120       </a:t>
            </a:r>
          </a:p>
          <a:p>
            <a:endParaRPr lang="en-US" dirty="0"/>
          </a:p>
          <a:p>
            <a:r>
              <a:rPr lang="en-US" dirty="0" err="1"/>
              <a:t>LocalHost</a:t>
            </a:r>
            <a:r>
              <a:rPr lang="en-US" dirty="0"/>
              <a:t>                                </a:t>
            </a:r>
            <a:r>
              <a:rPr lang="en-US" dirty="0" err="1"/>
              <a:t>LocalService</a:t>
            </a:r>
            <a:r>
              <a:rPr lang="en-US" dirty="0"/>
              <a:t>      </a:t>
            </a:r>
          </a:p>
          <a:p>
            <a:r>
              <a:rPr lang="en-US" dirty="0"/>
              <a:t>10.221.37.1                              db2h_DB2_1        </a:t>
            </a:r>
          </a:p>
          <a:p>
            <a:endParaRPr lang="en-US" dirty="0"/>
          </a:p>
          <a:p>
            <a:r>
              <a:rPr lang="en-US" dirty="0" err="1"/>
              <a:t>RemoteHost</a:t>
            </a:r>
            <a:r>
              <a:rPr lang="en-US" dirty="0"/>
              <a:t>                               </a:t>
            </a:r>
            <a:r>
              <a:rPr lang="en-US" dirty="0" err="1"/>
              <a:t>RemoteService</a:t>
            </a:r>
            <a:r>
              <a:rPr lang="en-US" dirty="0"/>
              <a:t>      </a:t>
            </a:r>
            <a:r>
              <a:rPr lang="en-US" dirty="0" err="1"/>
              <a:t>RemoteInstance</a:t>
            </a:r>
            <a:r>
              <a:rPr lang="en-US" dirty="0"/>
              <a:t>    </a:t>
            </a:r>
          </a:p>
          <a:p>
            <a:r>
              <a:rPr lang="en-US" dirty="0"/>
              <a:t>10.221.37.2                              db2h_DB2_2         DB2               </a:t>
            </a:r>
          </a:p>
          <a:p>
            <a:endParaRPr lang="en-US" dirty="0"/>
          </a:p>
          <a:p>
            <a:r>
              <a:rPr lang="en-US" dirty="0" err="1"/>
              <a:t>PrimaryFile</a:t>
            </a:r>
            <a:r>
              <a:rPr lang="en-US" dirty="0"/>
              <a:t>  </a:t>
            </a:r>
            <a:r>
              <a:rPr lang="en-US" dirty="0" err="1"/>
              <a:t>PrimaryPg</a:t>
            </a:r>
            <a:r>
              <a:rPr lang="en-US" dirty="0"/>
              <a:t>  </a:t>
            </a:r>
            <a:r>
              <a:rPr lang="en-US" dirty="0" err="1"/>
              <a:t>PrimaryLSN</a:t>
            </a:r>
            <a:r>
              <a:rPr lang="en-US" dirty="0"/>
              <a:t>        </a:t>
            </a:r>
          </a:p>
          <a:p>
            <a:r>
              <a:rPr lang="en-US" dirty="0"/>
              <a:t>S0338748.LOG 5055       0x00004D16BB517AA1</a:t>
            </a:r>
          </a:p>
          <a:p>
            <a:endParaRPr lang="en-US" dirty="0"/>
          </a:p>
          <a:p>
            <a:r>
              <a:rPr lang="en-US" dirty="0" err="1"/>
              <a:t>StandByFile</a:t>
            </a:r>
            <a:r>
              <a:rPr lang="en-US" dirty="0"/>
              <a:t>  </a:t>
            </a:r>
            <a:r>
              <a:rPr lang="en-US" dirty="0" err="1"/>
              <a:t>StandByPg</a:t>
            </a:r>
            <a:r>
              <a:rPr lang="en-US" dirty="0"/>
              <a:t>  </a:t>
            </a:r>
            <a:r>
              <a:rPr lang="en-US" dirty="0" err="1"/>
              <a:t>StandByLSN</a:t>
            </a:r>
            <a:r>
              <a:rPr lang="en-US" dirty="0"/>
              <a:t>        </a:t>
            </a:r>
          </a:p>
          <a:p>
            <a:r>
              <a:rPr lang="en-US" dirty="0"/>
              <a:t>S0338748.LOG 4911       0x00004D16BB487911</a:t>
            </a:r>
          </a:p>
        </p:txBody>
      </p:sp>
    </p:spTree>
    <p:extLst>
      <p:ext uri="{BB962C8B-B14F-4D97-AF65-F5344CB8AC3E}">
        <p14:creationId xmlns:p14="http://schemas.microsoft.com/office/powerpoint/2010/main" val="2735068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fontScale="90000"/>
          </a:bodyPr>
          <a:lstStyle/>
          <a:p>
            <a:r>
              <a:rPr lang="en-US" dirty="0" smtClean="0"/>
              <a:t>HADR Database Snapshot -- Standby</a:t>
            </a:r>
            <a:endParaRPr lang="en-US" dirty="0"/>
          </a:p>
        </p:txBody>
      </p:sp>
      <p:sp>
        <p:nvSpPr>
          <p:cNvPr id="3" name="Content Placeholder 2"/>
          <p:cNvSpPr>
            <a:spLocks noGrp="1"/>
          </p:cNvSpPr>
          <p:nvPr>
            <p:ph idx="1"/>
          </p:nvPr>
        </p:nvSpPr>
        <p:spPr>
          <a:xfrm>
            <a:off x="457200" y="1066800"/>
            <a:ext cx="8229600" cy="5059363"/>
          </a:xfrm>
        </p:spPr>
        <p:txBody>
          <a:bodyPr>
            <a:normAutofit fontScale="25000" lnSpcReduction="20000"/>
          </a:bodyPr>
          <a:lstStyle/>
          <a:p>
            <a:pPr marL="0" indent="0">
              <a:buNone/>
            </a:pPr>
            <a:r>
              <a:rPr lang="en-US" sz="4300" dirty="0"/>
              <a:t>HADR Status</a:t>
            </a:r>
          </a:p>
          <a:p>
            <a:pPr marL="0" indent="0">
              <a:buNone/>
            </a:pPr>
            <a:endParaRPr lang="en-US" sz="4300" dirty="0"/>
          </a:p>
          <a:p>
            <a:pPr marL="0" indent="0">
              <a:buNone/>
            </a:pPr>
            <a:r>
              <a:rPr lang="en-US" sz="4300" dirty="0"/>
              <a:t>  Role                   = Standby</a:t>
            </a:r>
          </a:p>
          <a:p>
            <a:pPr marL="0" indent="0">
              <a:buNone/>
            </a:pPr>
            <a:endParaRPr lang="en-US" sz="4300" dirty="0"/>
          </a:p>
          <a:p>
            <a:pPr marL="0" indent="0">
              <a:buNone/>
            </a:pPr>
            <a:r>
              <a:rPr lang="en-US" sz="4300" dirty="0"/>
              <a:t>  State                  = Remote </a:t>
            </a:r>
            <a:r>
              <a:rPr lang="en-US" sz="4300" dirty="0" err="1"/>
              <a:t>catchup</a:t>
            </a:r>
            <a:endParaRPr lang="en-US" sz="4300" dirty="0"/>
          </a:p>
          <a:p>
            <a:pPr marL="0" indent="0">
              <a:buNone/>
            </a:pPr>
            <a:endParaRPr lang="en-US" sz="4300" dirty="0"/>
          </a:p>
          <a:p>
            <a:pPr marL="0" indent="0">
              <a:buNone/>
            </a:pPr>
            <a:r>
              <a:rPr lang="en-US" sz="4300" dirty="0"/>
              <a:t>  Synchronization mode   = </a:t>
            </a:r>
            <a:r>
              <a:rPr lang="en-US" sz="4300" dirty="0" err="1"/>
              <a:t>SuperAsync</a:t>
            </a:r>
            <a:endParaRPr lang="en-US" sz="4300" dirty="0"/>
          </a:p>
          <a:p>
            <a:pPr marL="0" indent="0">
              <a:buNone/>
            </a:pPr>
            <a:endParaRPr lang="en-US" sz="4300" dirty="0"/>
          </a:p>
          <a:p>
            <a:pPr marL="0" indent="0">
              <a:buNone/>
            </a:pPr>
            <a:r>
              <a:rPr lang="en-US" sz="4300" dirty="0"/>
              <a:t>  Connection status      = Connected , 03/14/2014 09:56:41.042773</a:t>
            </a:r>
          </a:p>
          <a:p>
            <a:pPr marL="0" indent="0">
              <a:buNone/>
            </a:pPr>
            <a:endParaRPr lang="en-US" sz="4300" dirty="0"/>
          </a:p>
          <a:p>
            <a:pPr marL="0" indent="0">
              <a:buNone/>
            </a:pPr>
            <a:r>
              <a:rPr lang="en-US" sz="4300" dirty="0"/>
              <a:t>  Heartbeats missed      = 0</a:t>
            </a:r>
          </a:p>
          <a:p>
            <a:pPr marL="0" indent="0">
              <a:buNone/>
            </a:pPr>
            <a:endParaRPr lang="en-US" sz="4300" dirty="0"/>
          </a:p>
          <a:p>
            <a:pPr marL="0" indent="0">
              <a:buNone/>
            </a:pPr>
            <a:r>
              <a:rPr lang="en-US" sz="4300" dirty="0"/>
              <a:t>  Local host             = 10.221.37.2</a:t>
            </a:r>
          </a:p>
          <a:p>
            <a:pPr marL="0" indent="0">
              <a:buNone/>
            </a:pPr>
            <a:endParaRPr lang="en-US" sz="4300" dirty="0"/>
          </a:p>
          <a:p>
            <a:pPr marL="0" indent="0">
              <a:buNone/>
            </a:pPr>
            <a:r>
              <a:rPr lang="en-US" sz="4300" dirty="0"/>
              <a:t>  Local service          = db2h_DB2_2</a:t>
            </a:r>
          </a:p>
          <a:p>
            <a:pPr marL="0" indent="0">
              <a:buNone/>
            </a:pPr>
            <a:endParaRPr lang="en-US" sz="4300" dirty="0"/>
          </a:p>
          <a:p>
            <a:pPr marL="0" indent="0">
              <a:buNone/>
            </a:pPr>
            <a:r>
              <a:rPr lang="en-US" sz="4300" dirty="0"/>
              <a:t>  Remote host            = 10.221.37.1</a:t>
            </a:r>
          </a:p>
          <a:p>
            <a:pPr marL="0" indent="0">
              <a:buNone/>
            </a:pPr>
            <a:endParaRPr lang="en-US" sz="4300" dirty="0"/>
          </a:p>
          <a:p>
            <a:pPr marL="0" indent="0">
              <a:buNone/>
            </a:pPr>
            <a:r>
              <a:rPr lang="en-US" sz="4300" dirty="0"/>
              <a:t>  Remote service         = db2h_DB2_1</a:t>
            </a:r>
          </a:p>
          <a:p>
            <a:pPr marL="0" indent="0">
              <a:buNone/>
            </a:pPr>
            <a:endParaRPr lang="en-US" sz="4300" dirty="0"/>
          </a:p>
          <a:p>
            <a:pPr marL="0" indent="0">
              <a:buNone/>
            </a:pPr>
            <a:r>
              <a:rPr lang="en-US" sz="4300" dirty="0"/>
              <a:t>  Remote instance        = DB2</a:t>
            </a:r>
          </a:p>
          <a:p>
            <a:pPr marL="0" indent="0">
              <a:buNone/>
            </a:pPr>
            <a:endParaRPr lang="en-US" sz="4300" dirty="0"/>
          </a:p>
          <a:p>
            <a:pPr marL="0" indent="0">
              <a:buNone/>
            </a:pPr>
            <a:r>
              <a:rPr lang="en-US" sz="4300" dirty="0"/>
              <a:t>  timeout(seconds)       = 120</a:t>
            </a:r>
          </a:p>
          <a:p>
            <a:pPr marL="0" indent="0">
              <a:buNone/>
            </a:pPr>
            <a:endParaRPr lang="en-US" sz="4300" dirty="0"/>
          </a:p>
          <a:p>
            <a:pPr marL="0" indent="0">
              <a:buNone/>
            </a:pPr>
            <a:r>
              <a:rPr lang="en-US" sz="4300" dirty="0"/>
              <a:t>  Primary log position(file, page, LSN) = S0338747.LOG, 5370, 00004D16B6832E27</a:t>
            </a:r>
          </a:p>
          <a:p>
            <a:pPr marL="0" indent="0">
              <a:buNone/>
            </a:pPr>
            <a:endParaRPr lang="en-US" sz="4300" dirty="0"/>
          </a:p>
          <a:p>
            <a:pPr marL="0" indent="0">
              <a:buNone/>
            </a:pPr>
            <a:r>
              <a:rPr lang="en-US" sz="4300" dirty="0"/>
              <a:t>  Standby log position(file, page, LSN) = S0338747.LOG, 5370, 00004D16B6832E27</a:t>
            </a:r>
          </a:p>
          <a:p>
            <a:pPr marL="0" indent="0">
              <a:buNone/>
            </a:pPr>
            <a:endParaRPr lang="en-US" sz="4300" dirty="0"/>
          </a:p>
          <a:p>
            <a:pPr marL="0" indent="0">
              <a:buNone/>
            </a:pPr>
            <a:r>
              <a:rPr lang="en-US" sz="4300" dirty="0"/>
              <a:t>  Log gap running average(bytes) = 529199</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39035859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fontScale="90000"/>
          </a:bodyPr>
          <a:lstStyle/>
          <a:p>
            <a:r>
              <a:rPr lang="en-US" dirty="0" smtClean="0"/>
              <a:t>DB2 9.7  db2pd – </a:t>
            </a:r>
            <a:r>
              <a:rPr lang="en-US" dirty="0" err="1" smtClean="0"/>
              <a:t>gc_prod</a:t>
            </a:r>
            <a:r>
              <a:rPr lang="en-US" dirty="0" smtClean="0"/>
              <a:t> –</a:t>
            </a:r>
            <a:r>
              <a:rPr lang="en-US" dirty="0" err="1" smtClean="0"/>
              <a:t>hadr</a:t>
            </a:r>
            <a:r>
              <a:rPr lang="en-US" dirty="0" smtClean="0"/>
              <a:t>  </a:t>
            </a:r>
            <a:br>
              <a:rPr lang="en-US" dirty="0" smtClean="0"/>
            </a:br>
            <a:r>
              <a:rPr lang="en-US" dirty="0" smtClean="0"/>
              <a:t> OUTPUT -- Standby</a:t>
            </a:r>
            <a:endParaRPr lang="en-US" dirty="0"/>
          </a:p>
        </p:txBody>
      </p:sp>
      <p:sp>
        <p:nvSpPr>
          <p:cNvPr id="3" name="Content Placeholder 2"/>
          <p:cNvSpPr>
            <a:spLocks noGrp="1"/>
          </p:cNvSpPr>
          <p:nvPr>
            <p:ph idx="1"/>
          </p:nvPr>
        </p:nvSpPr>
        <p:spPr>
          <a:xfrm>
            <a:off x="457200" y="1066800"/>
            <a:ext cx="8229600" cy="5059363"/>
          </a:xfrm>
        </p:spPr>
        <p:txBody>
          <a:bodyPr>
            <a:noAutofit/>
          </a:bodyPr>
          <a:lstStyle/>
          <a:p>
            <a:pPr marL="0" indent="0">
              <a:buNone/>
            </a:pPr>
            <a:r>
              <a:rPr lang="en-US" sz="1400" dirty="0"/>
              <a:t>Database Partition 0 -- Database GC_PROD -- Active Standby -- Up 376 days 07:15:45 -- Date 2014-03-24-19.26.22.802000</a:t>
            </a:r>
          </a:p>
          <a:p>
            <a:pPr marL="0" indent="0">
              <a:buNone/>
            </a:pPr>
            <a:endParaRPr lang="en-US" sz="1400" dirty="0"/>
          </a:p>
          <a:p>
            <a:pPr marL="0" indent="0">
              <a:buNone/>
            </a:pPr>
            <a:r>
              <a:rPr lang="en-US" sz="1400" dirty="0"/>
              <a:t>HADR Information:</a:t>
            </a:r>
          </a:p>
          <a:p>
            <a:pPr marL="0" indent="0">
              <a:buNone/>
            </a:pPr>
            <a:r>
              <a:rPr lang="en-US" sz="1400" dirty="0"/>
              <a:t>Role    State                </a:t>
            </a:r>
            <a:r>
              <a:rPr lang="en-US" sz="1400" dirty="0" err="1"/>
              <a:t>SyncMode</a:t>
            </a:r>
            <a:r>
              <a:rPr lang="en-US" sz="1400" dirty="0"/>
              <a:t>   </a:t>
            </a:r>
            <a:r>
              <a:rPr lang="en-US" sz="1400" dirty="0" err="1"/>
              <a:t>HeartBeatsMissed</a:t>
            </a:r>
            <a:r>
              <a:rPr lang="en-US" sz="1400" dirty="0"/>
              <a:t>   </a:t>
            </a:r>
            <a:r>
              <a:rPr lang="en-US" sz="1400" dirty="0" err="1"/>
              <a:t>LogGapRunAvg</a:t>
            </a:r>
            <a:r>
              <a:rPr lang="en-US" sz="1400" dirty="0"/>
              <a:t> (bytes)</a:t>
            </a:r>
          </a:p>
          <a:p>
            <a:pPr marL="0" indent="0">
              <a:buNone/>
            </a:pPr>
            <a:r>
              <a:rPr lang="en-US" sz="1400" dirty="0"/>
              <a:t>Standby </a:t>
            </a:r>
            <a:r>
              <a:rPr lang="en-US" sz="1400" dirty="0" err="1"/>
              <a:t>RemoteCatchup</a:t>
            </a:r>
            <a:r>
              <a:rPr lang="en-US" sz="1400" dirty="0"/>
              <a:t>        </a:t>
            </a:r>
            <a:r>
              <a:rPr lang="en-US" sz="1400" dirty="0" err="1"/>
              <a:t>SuperAsync</a:t>
            </a:r>
            <a:r>
              <a:rPr lang="en-US" sz="1400" dirty="0"/>
              <a:t> 0                  491834              </a:t>
            </a:r>
          </a:p>
          <a:p>
            <a:pPr marL="0" indent="0">
              <a:buNone/>
            </a:pPr>
            <a:endParaRPr lang="en-US" sz="1400" dirty="0"/>
          </a:p>
          <a:p>
            <a:pPr marL="0" indent="0">
              <a:buNone/>
            </a:pPr>
            <a:r>
              <a:rPr lang="en-US" sz="1400" dirty="0" err="1"/>
              <a:t>ConnectStatus</a:t>
            </a:r>
            <a:r>
              <a:rPr lang="en-US" sz="1400" dirty="0"/>
              <a:t> </a:t>
            </a:r>
            <a:r>
              <a:rPr lang="en-US" sz="1400" dirty="0" err="1"/>
              <a:t>ConnectTime</a:t>
            </a:r>
            <a:r>
              <a:rPr lang="en-US" sz="1400" dirty="0"/>
              <a:t>                           Timeout   </a:t>
            </a:r>
          </a:p>
          <a:p>
            <a:pPr marL="0" indent="0">
              <a:buNone/>
            </a:pPr>
            <a:r>
              <a:rPr lang="en-US" sz="1400" dirty="0"/>
              <a:t>Connected     Fri Mar 14 09:56:41 2014 (1394805401) 120       </a:t>
            </a:r>
          </a:p>
          <a:p>
            <a:pPr marL="0" indent="0">
              <a:buNone/>
            </a:pPr>
            <a:endParaRPr lang="en-US" sz="1400" dirty="0"/>
          </a:p>
          <a:p>
            <a:pPr marL="0" indent="0">
              <a:buNone/>
            </a:pPr>
            <a:r>
              <a:rPr lang="en-US" sz="1400" dirty="0" err="1"/>
              <a:t>ReplayOnlyWindowStatus</a:t>
            </a:r>
            <a:r>
              <a:rPr lang="en-US" sz="1400" dirty="0"/>
              <a:t> </a:t>
            </a:r>
            <a:r>
              <a:rPr lang="en-US" sz="1400" dirty="0" err="1"/>
              <a:t>ReplayOnlyWindowStartTime</a:t>
            </a:r>
            <a:r>
              <a:rPr lang="en-US" sz="1400" dirty="0"/>
              <a:t>             </a:t>
            </a:r>
            <a:r>
              <a:rPr lang="en-US" sz="1400" dirty="0" err="1"/>
              <a:t>MaintenanceTxCount</a:t>
            </a:r>
            <a:endParaRPr lang="en-US" sz="1400" dirty="0"/>
          </a:p>
          <a:p>
            <a:pPr marL="0" indent="0">
              <a:buNone/>
            </a:pPr>
            <a:r>
              <a:rPr lang="en-US" sz="1400" dirty="0"/>
              <a:t>Inactive               N/A                                   0         </a:t>
            </a:r>
          </a:p>
          <a:p>
            <a:pPr marL="0" indent="0">
              <a:buNone/>
            </a:pPr>
            <a:endParaRPr lang="en-US" sz="1400" dirty="0"/>
          </a:p>
          <a:p>
            <a:pPr marL="0" indent="0">
              <a:buNone/>
            </a:pPr>
            <a:r>
              <a:rPr lang="en-US" sz="1400" dirty="0" err="1"/>
              <a:t>LocalHost</a:t>
            </a:r>
            <a:r>
              <a:rPr lang="en-US" sz="1400" dirty="0"/>
              <a:t>                                </a:t>
            </a:r>
            <a:r>
              <a:rPr lang="en-US" sz="1400" dirty="0" err="1"/>
              <a:t>LocalService</a:t>
            </a:r>
            <a:r>
              <a:rPr lang="en-US" sz="1400" dirty="0"/>
              <a:t>      </a:t>
            </a:r>
          </a:p>
          <a:p>
            <a:pPr marL="0" indent="0">
              <a:buNone/>
            </a:pPr>
            <a:r>
              <a:rPr lang="en-US" sz="1400" dirty="0"/>
              <a:t>10.221.37.2                              db2h_DB2_2        </a:t>
            </a:r>
          </a:p>
          <a:p>
            <a:pPr marL="0" indent="0">
              <a:buNone/>
            </a:pPr>
            <a:endParaRPr lang="en-US" sz="1400" dirty="0"/>
          </a:p>
          <a:p>
            <a:pPr marL="0" indent="0">
              <a:buNone/>
            </a:pPr>
            <a:r>
              <a:rPr lang="en-US" sz="1400" dirty="0" err="1"/>
              <a:t>RemoteHost</a:t>
            </a:r>
            <a:r>
              <a:rPr lang="en-US" sz="1400" dirty="0"/>
              <a:t>                               </a:t>
            </a:r>
            <a:r>
              <a:rPr lang="en-US" sz="1400" dirty="0" err="1"/>
              <a:t>RemoteService</a:t>
            </a:r>
            <a:r>
              <a:rPr lang="en-US" sz="1400" dirty="0"/>
              <a:t>      </a:t>
            </a:r>
            <a:r>
              <a:rPr lang="en-US" sz="1400" dirty="0" err="1"/>
              <a:t>RemoteInstance</a:t>
            </a:r>
            <a:r>
              <a:rPr lang="en-US" sz="1400" dirty="0"/>
              <a:t>    </a:t>
            </a:r>
          </a:p>
          <a:p>
            <a:pPr marL="0" indent="0">
              <a:buNone/>
            </a:pPr>
            <a:r>
              <a:rPr lang="en-US" sz="1400" dirty="0"/>
              <a:t>10.221.37.1                              db2h_DB2_1         DB2               </a:t>
            </a:r>
          </a:p>
          <a:p>
            <a:pPr marL="0" indent="0">
              <a:buNone/>
            </a:pPr>
            <a:endParaRPr lang="en-US" sz="1400" dirty="0"/>
          </a:p>
          <a:p>
            <a:pPr marL="0" indent="0">
              <a:buNone/>
            </a:pPr>
            <a:r>
              <a:rPr lang="en-US" sz="1400" dirty="0" err="1"/>
              <a:t>PrimaryFile</a:t>
            </a:r>
            <a:r>
              <a:rPr lang="en-US" sz="1400" dirty="0"/>
              <a:t>  </a:t>
            </a:r>
            <a:r>
              <a:rPr lang="en-US" sz="1400" dirty="0" err="1"/>
              <a:t>PrimaryPg</a:t>
            </a:r>
            <a:r>
              <a:rPr lang="en-US" sz="1400" dirty="0"/>
              <a:t>  </a:t>
            </a:r>
            <a:r>
              <a:rPr lang="en-US" sz="1400" dirty="0" err="1"/>
              <a:t>PrimaryLSN</a:t>
            </a:r>
            <a:r>
              <a:rPr lang="en-US" sz="1400" dirty="0"/>
              <a:t>        </a:t>
            </a:r>
          </a:p>
          <a:p>
            <a:pPr marL="0" indent="0">
              <a:buNone/>
            </a:pPr>
            <a:r>
              <a:rPr lang="en-US" sz="1400" dirty="0"/>
              <a:t>S0338747.LOG 9862       0x00004D16B79BE3C5</a:t>
            </a:r>
          </a:p>
          <a:p>
            <a:pPr marL="0" indent="0">
              <a:buNone/>
            </a:pPr>
            <a:endParaRPr lang="en-US" sz="1400" dirty="0"/>
          </a:p>
          <a:p>
            <a:pPr marL="0" indent="0">
              <a:buNone/>
            </a:pPr>
            <a:r>
              <a:rPr lang="en-US" sz="1400" dirty="0" err="1"/>
              <a:t>StandByFile</a:t>
            </a:r>
            <a:r>
              <a:rPr lang="en-US" sz="1400" dirty="0"/>
              <a:t>  </a:t>
            </a:r>
            <a:r>
              <a:rPr lang="en-US" sz="1400" dirty="0" err="1"/>
              <a:t>StandByPg</a:t>
            </a:r>
            <a:r>
              <a:rPr lang="en-US" sz="1400" dirty="0"/>
              <a:t>  </a:t>
            </a:r>
            <a:r>
              <a:rPr lang="en-US" sz="1400" dirty="0" err="1"/>
              <a:t>StandByLSN</a:t>
            </a:r>
            <a:r>
              <a:rPr lang="en-US" sz="1400" dirty="0"/>
              <a:t>         </a:t>
            </a:r>
            <a:r>
              <a:rPr lang="en-US" sz="1400" dirty="0" err="1"/>
              <a:t>StandByRcvBufUsed</a:t>
            </a:r>
            <a:endParaRPr lang="en-US" sz="1400" dirty="0"/>
          </a:p>
          <a:p>
            <a:pPr marL="0" indent="0">
              <a:buNone/>
            </a:pPr>
            <a:r>
              <a:rPr lang="en-US" sz="1400" dirty="0"/>
              <a:t>S0338747.LOG 9858       0x00004D16B79BA42E 0% </a:t>
            </a:r>
            <a:endParaRPr lang="en-US" sz="1400" dirty="0" smtClean="0"/>
          </a:p>
        </p:txBody>
      </p:sp>
    </p:spTree>
    <p:extLst>
      <p:ext uri="{BB962C8B-B14F-4D97-AF65-F5344CB8AC3E}">
        <p14:creationId xmlns:p14="http://schemas.microsoft.com/office/powerpoint/2010/main" val="1774263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fontScale="90000"/>
          </a:bodyPr>
          <a:lstStyle/>
          <a:p>
            <a:r>
              <a:rPr lang="en-US" dirty="0" smtClean="0"/>
              <a:t>Enhanced Monitoring Information in DB2 </a:t>
            </a:r>
            <a:r>
              <a:rPr lang="en-US" dirty="0" smtClean="0"/>
              <a:t>10.5 (1 of 2)</a:t>
            </a:r>
            <a:endParaRPr lang="en-US" dirty="0"/>
          </a:p>
        </p:txBody>
      </p:sp>
      <p:sp>
        <p:nvSpPr>
          <p:cNvPr id="3" name="Content Placeholder 2"/>
          <p:cNvSpPr>
            <a:spLocks noGrp="1"/>
          </p:cNvSpPr>
          <p:nvPr>
            <p:ph idx="1"/>
          </p:nvPr>
        </p:nvSpPr>
        <p:spPr>
          <a:xfrm>
            <a:off x="457200" y="1371600"/>
            <a:ext cx="8229600" cy="5486400"/>
          </a:xfrm>
        </p:spPr>
        <p:txBody>
          <a:bodyPr>
            <a:normAutofit fontScale="40000" lnSpcReduction="20000"/>
          </a:bodyPr>
          <a:lstStyle/>
          <a:p>
            <a:r>
              <a:rPr lang="en-US" dirty="0" smtClean="0"/>
              <a:t>Output of  </a:t>
            </a:r>
            <a:r>
              <a:rPr lang="en-US" sz="3800" dirty="0" smtClean="0"/>
              <a:t>db2pd –d </a:t>
            </a:r>
            <a:r>
              <a:rPr lang="en-US" sz="3800" dirty="0" err="1" smtClean="0"/>
              <a:t>fdxdb</a:t>
            </a:r>
            <a:r>
              <a:rPr lang="en-US" sz="3800" dirty="0" smtClean="0"/>
              <a:t> –</a:t>
            </a:r>
            <a:r>
              <a:rPr lang="en-US" sz="3800" dirty="0" err="1" smtClean="0"/>
              <a:t>hadr</a:t>
            </a:r>
            <a:r>
              <a:rPr lang="en-US" sz="3800" dirty="0" smtClean="0"/>
              <a:t> </a:t>
            </a:r>
            <a:r>
              <a:rPr lang="en-US" sz="3800" dirty="0"/>
              <a:t>   </a:t>
            </a:r>
            <a:endParaRPr lang="en-US" sz="3800" dirty="0" smtClean="0"/>
          </a:p>
          <a:p>
            <a:pPr marL="0" indent="0">
              <a:buNone/>
            </a:pPr>
            <a:r>
              <a:rPr lang="en-US" sz="3800" dirty="0"/>
              <a:t>   </a:t>
            </a:r>
            <a:r>
              <a:rPr lang="en-US" dirty="0"/>
              <a:t>                 </a:t>
            </a:r>
            <a:endParaRPr lang="en-US" dirty="0" smtClean="0"/>
          </a:p>
          <a:p>
            <a:pPr marL="0" indent="0">
              <a:buNone/>
            </a:pPr>
            <a:r>
              <a:rPr lang="en-US" dirty="0"/>
              <a:t>    HADR_ROLE = STANDBY</a:t>
            </a:r>
          </a:p>
          <a:p>
            <a:pPr marL="0" indent="0">
              <a:buNone/>
            </a:pPr>
            <a:r>
              <a:rPr lang="en-US" dirty="0"/>
              <a:t>                          REPLAY_TYPE = PHYSICAL</a:t>
            </a:r>
          </a:p>
          <a:p>
            <a:pPr marL="0" indent="0">
              <a:buNone/>
            </a:pPr>
            <a:r>
              <a:rPr lang="en-US" dirty="0"/>
              <a:t>                        HADR_SYNCMODE = SUPERASYNC</a:t>
            </a:r>
          </a:p>
          <a:p>
            <a:pPr marL="0" indent="0">
              <a:buNone/>
            </a:pPr>
            <a:r>
              <a:rPr lang="en-US" dirty="0"/>
              <a:t>                           STANDBY_ID = 0</a:t>
            </a:r>
          </a:p>
          <a:p>
            <a:pPr marL="0" indent="0">
              <a:buNone/>
            </a:pPr>
            <a:r>
              <a:rPr lang="en-US" dirty="0"/>
              <a:t>                        LOG_STREAM_ID = 0</a:t>
            </a:r>
          </a:p>
          <a:p>
            <a:pPr marL="0" indent="0">
              <a:buNone/>
            </a:pPr>
            <a:r>
              <a:rPr lang="en-US" dirty="0"/>
              <a:t>                           HADR_STATE = REMOTE_CATCHUP</a:t>
            </a:r>
          </a:p>
          <a:p>
            <a:pPr marL="0" indent="0">
              <a:buNone/>
            </a:pPr>
            <a:r>
              <a:rPr lang="en-US" dirty="0"/>
              <a:t>                           HADR_FLAGS =</a:t>
            </a:r>
          </a:p>
          <a:p>
            <a:pPr marL="0" indent="0">
              <a:buNone/>
            </a:pPr>
            <a:r>
              <a:rPr lang="en-US" dirty="0"/>
              <a:t>                  PRIMARY_MEMBER_HOST = 10.40.40.95</a:t>
            </a:r>
          </a:p>
          <a:p>
            <a:pPr marL="0" indent="0">
              <a:buNone/>
            </a:pPr>
            <a:r>
              <a:rPr lang="en-US" dirty="0"/>
              <a:t>                     PRIMARY_INSTANCE = db2inst1</a:t>
            </a:r>
          </a:p>
          <a:p>
            <a:pPr marL="0" indent="0">
              <a:buNone/>
            </a:pPr>
            <a:r>
              <a:rPr lang="en-US" dirty="0"/>
              <a:t>                       PRIMARY_MEMBER = 0</a:t>
            </a:r>
          </a:p>
          <a:p>
            <a:pPr marL="0" indent="0">
              <a:buNone/>
            </a:pPr>
            <a:r>
              <a:rPr lang="en-US" dirty="0"/>
              <a:t>                  STANDBY_MEMBER_HOST = 10.30.83.160</a:t>
            </a:r>
          </a:p>
          <a:p>
            <a:pPr marL="0" indent="0">
              <a:buNone/>
            </a:pPr>
            <a:r>
              <a:rPr lang="en-US" dirty="0"/>
              <a:t>                     STANDBY_INSTANCE = db2inst1</a:t>
            </a:r>
          </a:p>
          <a:p>
            <a:pPr marL="0" indent="0">
              <a:buNone/>
            </a:pPr>
            <a:r>
              <a:rPr lang="en-US" dirty="0"/>
              <a:t>                       STANDBY_MEMBER = 0</a:t>
            </a:r>
          </a:p>
          <a:p>
            <a:pPr marL="0" indent="0">
              <a:buNone/>
            </a:pPr>
            <a:r>
              <a:rPr lang="en-US" dirty="0"/>
              <a:t>                  HADR_CONNECT_STATUS = CONNECTED</a:t>
            </a:r>
          </a:p>
          <a:p>
            <a:pPr marL="0" indent="0">
              <a:buNone/>
            </a:pPr>
            <a:r>
              <a:rPr lang="en-US" dirty="0"/>
              <a:t>             HADR_CONNECT_STATUS_TIME = 03/17/2015 11:11:27.371949 (1426605087)</a:t>
            </a:r>
          </a:p>
          <a:p>
            <a:pPr marL="0" indent="0">
              <a:buNone/>
            </a:pPr>
            <a:r>
              <a:rPr lang="en-US" dirty="0"/>
              <a:t>          HEARTBEAT_INTERVAL(seconds) = 30</a:t>
            </a:r>
          </a:p>
          <a:p>
            <a:pPr marL="0" indent="0">
              <a:buNone/>
            </a:pPr>
            <a:r>
              <a:rPr lang="en-US" dirty="0"/>
              <a:t>                     HEARTBEAT_MISSED = 0</a:t>
            </a:r>
          </a:p>
          <a:p>
            <a:pPr marL="0" indent="0">
              <a:buNone/>
            </a:pPr>
            <a:r>
              <a:rPr lang="en-US" dirty="0"/>
              <a:t>                   HEARTBEAT_EXPECTED = 191</a:t>
            </a:r>
          </a:p>
          <a:p>
            <a:pPr marL="0" indent="0">
              <a:buNone/>
            </a:pPr>
            <a:r>
              <a:rPr lang="en-US" dirty="0"/>
              <a:t>                HADR_TIMEOUT(seconds) = 120</a:t>
            </a:r>
          </a:p>
          <a:p>
            <a:pPr marL="0" indent="0">
              <a:buNone/>
            </a:pPr>
            <a:r>
              <a:rPr lang="en-US" dirty="0"/>
              <a:t>        TIME_SINCE_LAST_RECV(seconds) = 7</a:t>
            </a:r>
          </a:p>
          <a:p>
            <a:pPr marL="0" indent="0">
              <a:buNone/>
            </a:pPr>
            <a:r>
              <a:rPr lang="en-US" dirty="0"/>
              <a:t>             PEER_WAIT_LIMIT(seconds) = 0</a:t>
            </a:r>
          </a:p>
          <a:p>
            <a:pPr marL="0" indent="0">
              <a:buNone/>
            </a:pPr>
            <a:r>
              <a:rPr lang="en-US" dirty="0"/>
              <a:t>        </a:t>
            </a:r>
          </a:p>
        </p:txBody>
      </p:sp>
    </p:spTree>
    <p:extLst>
      <p:ext uri="{BB962C8B-B14F-4D97-AF65-F5344CB8AC3E}">
        <p14:creationId xmlns:p14="http://schemas.microsoft.com/office/powerpoint/2010/main" val="1552650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fontScale="90000"/>
          </a:bodyPr>
          <a:lstStyle/>
          <a:p>
            <a:r>
              <a:rPr lang="en-US" dirty="0" smtClean="0"/>
              <a:t>Enhanced Monitoring Information in DB2 </a:t>
            </a:r>
            <a:r>
              <a:rPr lang="en-US" dirty="0" smtClean="0"/>
              <a:t>10.5 (2 of 2)</a:t>
            </a:r>
            <a:endParaRPr lang="en-US" dirty="0"/>
          </a:p>
        </p:txBody>
      </p:sp>
      <p:sp>
        <p:nvSpPr>
          <p:cNvPr id="3" name="Content Placeholder 2"/>
          <p:cNvSpPr>
            <a:spLocks noGrp="1"/>
          </p:cNvSpPr>
          <p:nvPr>
            <p:ph idx="1"/>
          </p:nvPr>
        </p:nvSpPr>
        <p:spPr>
          <a:xfrm>
            <a:off x="457200" y="1371600"/>
            <a:ext cx="8229600" cy="5486400"/>
          </a:xfrm>
        </p:spPr>
        <p:txBody>
          <a:bodyPr>
            <a:normAutofit fontScale="25000" lnSpcReduction="20000"/>
          </a:bodyPr>
          <a:lstStyle/>
          <a:p>
            <a:r>
              <a:rPr lang="en-US" dirty="0"/>
              <a:t> </a:t>
            </a:r>
            <a:r>
              <a:rPr lang="en-US" dirty="0" smtClean="0"/>
              <a:t>continued</a:t>
            </a:r>
            <a:r>
              <a:rPr lang="en-US" dirty="0"/>
              <a:t> </a:t>
            </a:r>
            <a:r>
              <a:rPr lang="en-US" sz="4500" dirty="0"/>
              <a:t> </a:t>
            </a:r>
            <a:r>
              <a:rPr lang="en-US" sz="4500" dirty="0" smtClean="0"/>
              <a:t>Output of db2pd –d </a:t>
            </a:r>
            <a:r>
              <a:rPr lang="en-US" sz="4500" dirty="0" err="1" smtClean="0"/>
              <a:t>fdxdb</a:t>
            </a:r>
            <a:r>
              <a:rPr lang="en-US" sz="4500" dirty="0" smtClean="0"/>
              <a:t> –</a:t>
            </a:r>
            <a:r>
              <a:rPr lang="en-US" sz="4500" dirty="0" err="1" smtClean="0"/>
              <a:t>hadr</a:t>
            </a:r>
            <a:endParaRPr lang="en-US" sz="4500" dirty="0" smtClean="0"/>
          </a:p>
          <a:p>
            <a:pPr marL="0" indent="0">
              <a:buNone/>
            </a:pPr>
            <a:endParaRPr lang="en-US" sz="4500" dirty="0"/>
          </a:p>
          <a:p>
            <a:pPr marL="0" indent="0">
              <a:buNone/>
            </a:pPr>
            <a:r>
              <a:rPr lang="en-US" sz="5200" dirty="0"/>
              <a:t>  LOG_HADR_WAIT_CUR(seconds) = 0.000</a:t>
            </a:r>
          </a:p>
          <a:p>
            <a:pPr marL="0" indent="0">
              <a:buNone/>
            </a:pPr>
            <a:r>
              <a:rPr lang="en-US" sz="5200" dirty="0"/>
              <a:t>    LOG_HADR_WAIT_RECENT_AVG(seconds) = 0.000000</a:t>
            </a:r>
          </a:p>
          <a:p>
            <a:pPr marL="0" indent="0">
              <a:buNone/>
            </a:pPr>
            <a:r>
              <a:rPr lang="en-US" sz="5200" dirty="0"/>
              <a:t>   LOG_HADR_WAIT_ACCUMULATED(seconds) = 0.000</a:t>
            </a:r>
          </a:p>
          <a:p>
            <a:pPr marL="0" indent="0">
              <a:buNone/>
            </a:pPr>
            <a:r>
              <a:rPr lang="en-US" sz="5200" dirty="0"/>
              <a:t>                  LOG_HADR_WAIT_COUNT = 0</a:t>
            </a:r>
          </a:p>
          <a:p>
            <a:pPr marL="0" indent="0">
              <a:buNone/>
            </a:pPr>
            <a:r>
              <a:rPr lang="en-US" sz="5200" dirty="0"/>
              <a:t>SOCK_SEND_BUF_REQUESTED,ACTUAL(bytes) = 0, 23720</a:t>
            </a:r>
          </a:p>
          <a:p>
            <a:pPr marL="0" indent="0">
              <a:buNone/>
            </a:pPr>
            <a:r>
              <a:rPr lang="en-US" sz="5200" dirty="0"/>
              <a:t>SOCK_RECV_BUF_REQUESTED,ACTUAL(bytes) = 0, 87380</a:t>
            </a:r>
          </a:p>
          <a:p>
            <a:pPr marL="0" indent="0">
              <a:buNone/>
            </a:pPr>
            <a:r>
              <a:rPr lang="en-US" sz="5200" dirty="0"/>
              <a:t>            PRIMARY_LOG_FILE,PAGE,POS = S0387837.LOG, 11060, 42916322448579</a:t>
            </a:r>
          </a:p>
          <a:p>
            <a:pPr marL="0" indent="0">
              <a:buNone/>
            </a:pPr>
            <a:r>
              <a:rPr lang="en-US" sz="5200" dirty="0"/>
              <a:t>            STANDBY_LOG_FILE,PAGE,POS = S0387837.LOG, 11060, 42916322448579</a:t>
            </a:r>
          </a:p>
          <a:p>
            <a:pPr marL="0" indent="0">
              <a:buNone/>
            </a:pPr>
            <a:r>
              <a:rPr lang="en-US" sz="5200" dirty="0"/>
              <a:t>                  HADR_LOG_GAP(bytes) = 44368729</a:t>
            </a:r>
          </a:p>
          <a:p>
            <a:pPr marL="0" indent="0">
              <a:buNone/>
            </a:pPr>
            <a:r>
              <a:rPr lang="en-US" sz="5200" dirty="0"/>
              <a:t>     STANDBY_REPLAY_LOG_FILE,PAGE,POS = S0387837.LOG, 11060, 42916322448579</a:t>
            </a:r>
          </a:p>
          <a:p>
            <a:pPr marL="0" indent="0">
              <a:buNone/>
            </a:pPr>
            <a:r>
              <a:rPr lang="en-US" sz="5200" dirty="0"/>
              <a:t>       STANDBY_RECV_REPLAY_GAP(bytes) = 204610</a:t>
            </a:r>
          </a:p>
          <a:p>
            <a:pPr marL="0" indent="0">
              <a:buNone/>
            </a:pPr>
            <a:r>
              <a:rPr lang="en-US" sz="5200" dirty="0"/>
              <a:t>                     PRIMARY_LOG_TIME = 03/17/2015 12:47:36.000000 (1426610856)</a:t>
            </a:r>
          </a:p>
          <a:p>
            <a:pPr marL="0" indent="0">
              <a:buNone/>
            </a:pPr>
            <a:r>
              <a:rPr lang="en-US" sz="5200" dirty="0"/>
              <a:t>                     STANDBY_LOG_TIME = 03/17/2015 12:47:36.000000 (1426610856)</a:t>
            </a:r>
          </a:p>
          <a:p>
            <a:pPr marL="0" indent="0">
              <a:buNone/>
            </a:pPr>
            <a:r>
              <a:rPr lang="en-US" sz="5200" dirty="0"/>
              <a:t>              STANDBY_REPLAY_LOG_TIME = 03/17/2015 12:47:36.000000 (1426610856)</a:t>
            </a:r>
          </a:p>
          <a:p>
            <a:pPr marL="0" indent="0">
              <a:buNone/>
            </a:pPr>
            <a:r>
              <a:rPr lang="en-US" sz="5200" dirty="0"/>
              <a:t>         STANDBY_RECV_BUF_SIZE(pages) = 2048</a:t>
            </a:r>
          </a:p>
          <a:p>
            <a:pPr marL="0" indent="0">
              <a:buNone/>
            </a:pPr>
            <a:r>
              <a:rPr lang="en-US" sz="5200" dirty="0"/>
              <a:t>             STANDBY_RECV_BUF_PERCENT = 0</a:t>
            </a:r>
          </a:p>
          <a:p>
            <a:pPr marL="0" indent="0">
              <a:buNone/>
            </a:pPr>
            <a:r>
              <a:rPr lang="en-US" sz="5200" dirty="0"/>
              <a:t>           STANDBY_SPOOL_LIMIT(pages) = 3686400</a:t>
            </a:r>
          </a:p>
          <a:p>
            <a:pPr marL="0" indent="0">
              <a:buNone/>
            </a:pPr>
            <a:r>
              <a:rPr lang="en-US" sz="5200" dirty="0"/>
              <a:t>                STANDBY_SPOOL_PERCENT = 0</a:t>
            </a:r>
          </a:p>
          <a:p>
            <a:pPr marL="0" indent="0">
              <a:buNone/>
            </a:pPr>
            <a:r>
              <a:rPr lang="en-US" sz="5200" dirty="0"/>
              <a:t>                   STANDBY_ERROR_TIME = 03/17/2015 12:38:13.000000 (1426610293)</a:t>
            </a:r>
          </a:p>
          <a:p>
            <a:pPr marL="0" indent="0">
              <a:buNone/>
            </a:pPr>
            <a:r>
              <a:rPr lang="en-US" sz="5200" dirty="0"/>
              <a:t>                 PEER_WINDOW(seconds) = 0</a:t>
            </a:r>
          </a:p>
          <a:p>
            <a:pPr marL="0" indent="0">
              <a:buNone/>
            </a:pPr>
            <a:r>
              <a:rPr lang="en-US" sz="5200" dirty="0"/>
              <a:t>             READS_ON_STANDBY_ENABLED = Y</a:t>
            </a:r>
          </a:p>
          <a:p>
            <a:pPr marL="0" indent="0">
              <a:buNone/>
            </a:pPr>
            <a:r>
              <a:rPr lang="en-US" sz="5200" dirty="0"/>
              <a:t>    STANDBY_REPLAY_ONLY_WINDOW_ACTIVE = N</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38129489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3"/>
            <a:ext cx="8229600" cy="1143000"/>
          </a:xfrm>
        </p:spPr>
        <p:txBody>
          <a:bodyPr>
            <a:normAutofit/>
          </a:bodyPr>
          <a:lstStyle/>
          <a:p>
            <a:r>
              <a:rPr lang="en-US" dirty="0" smtClean="0"/>
              <a:t>MON_GET_HADR Table Function</a:t>
            </a:r>
            <a:endParaRPr lang="en-US"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r>
              <a:rPr lang="en-US" dirty="0" smtClean="0"/>
              <a:t>Sample output – (DB2 10.1 and above</a:t>
            </a:r>
            <a:r>
              <a:rPr lang="en-US" dirty="0" smtClean="0"/>
              <a:t>)</a:t>
            </a:r>
          </a:p>
          <a:p>
            <a:pPr marL="0" indent="0">
              <a:buNone/>
            </a:pPr>
            <a:r>
              <a:rPr lang="en-US" dirty="0"/>
              <a:t>SELECT HADR_ROLE, STANDBY_ID, HADR_STATE, </a:t>
            </a:r>
            <a:r>
              <a:rPr lang="en-US" dirty="0" err="1"/>
              <a:t>varchar</a:t>
            </a:r>
            <a:r>
              <a:rPr lang="en-US" dirty="0"/>
              <a:t>(PRIMARY_MEMBER_HOST ,20)</a:t>
            </a:r>
          </a:p>
          <a:p>
            <a:pPr marL="0" indent="0">
              <a:buNone/>
            </a:pPr>
            <a:r>
              <a:rPr lang="en-US" dirty="0"/>
              <a:t> as PRIMARY_MEMBER_HOST,</a:t>
            </a:r>
          </a:p>
          <a:p>
            <a:pPr marL="0" indent="0">
              <a:buNone/>
            </a:pPr>
            <a:r>
              <a:rPr lang="en-US" dirty="0"/>
              <a:t> </a:t>
            </a:r>
            <a:r>
              <a:rPr lang="en-US" dirty="0" err="1"/>
              <a:t>varchar</a:t>
            </a:r>
            <a:r>
              <a:rPr lang="en-US" dirty="0"/>
              <a:t>(STANDBY_MEMBER_HOST ,20) as STANDBY_MEMBER_HOST</a:t>
            </a:r>
          </a:p>
          <a:p>
            <a:pPr marL="0" indent="0">
              <a:buNone/>
            </a:pPr>
            <a:r>
              <a:rPr lang="en-US" dirty="0"/>
              <a:t> from table(MON_GET_HADR(NULL))</a:t>
            </a:r>
          </a:p>
          <a:p>
            <a:pPr marL="0" indent="0">
              <a:buNone/>
            </a:pPr>
            <a:endParaRPr lang="en-US" dirty="0"/>
          </a:p>
          <a:p>
            <a:pPr marL="0" indent="0">
              <a:buNone/>
            </a:pPr>
            <a:r>
              <a:rPr lang="en-US" dirty="0"/>
              <a:t>HADR_ROLE     STANDBY_ID HADR_STATE              PRIMARY_MEMBER_HOST  STANDBY_MEMBER_HOST</a:t>
            </a:r>
          </a:p>
          <a:p>
            <a:pPr marL="0" indent="0">
              <a:buNone/>
            </a:pPr>
            <a:r>
              <a:rPr lang="en-US" dirty="0"/>
              <a:t>------------- ---------- ----------------------- -------------------- --------------------</a:t>
            </a:r>
          </a:p>
          <a:p>
            <a:pPr marL="0" indent="0">
              <a:buNone/>
            </a:pPr>
            <a:r>
              <a:rPr lang="en-US" dirty="0"/>
              <a:t>STANDBY                0 REMOTE_CATCHUP          10.40.40.95          10.30.83.160</a:t>
            </a:r>
          </a:p>
          <a:p>
            <a:pPr marL="0" indent="0">
              <a:buNone/>
            </a:pPr>
            <a:endParaRPr lang="en-US" dirty="0"/>
          </a:p>
          <a:p>
            <a:pPr marL="0" indent="0">
              <a:buNone/>
            </a:pPr>
            <a:r>
              <a:rPr lang="en-US" dirty="0"/>
              <a:t>  1 record(s) selected.</a:t>
            </a:r>
          </a:p>
          <a:p>
            <a:pPr marL="0" indent="0">
              <a:buNone/>
            </a:pPr>
            <a:endParaRPr lang="en-US" dirty="0"/>
          </a:p>
          <a:p>
            <a:pPr marL="0" indent="0">
              <a:buNone/>
            </a:pPr>
            <a:endParaRPr lang="en-US" dirty="0"/>
          </a:p>
          <a:p>
            <a:pPr marL="0" indent="0">
              <a:buNone/>
            </a:pPr>
            <a:r>
              <a:rPr lang="en-US" dirty="0"/>
              <a:t>ceteqprlndb1@db2inst1&gt;</a:t>
            </a:r>
          </a:p>
          <a:p>
            <a:pPr marL="0" indent="0">
              <a:buNone/>
            </a:pPr>
            <a:endParaRPr lang="en-US" dirty="0" smtClean="0"/>
          </a:p>
          <a:p>
            <a:r>
              <a:rPr lang="en-US" sz="2800" dirty="0" smtClean="0"/>
              <a:t>To </a:t>
            </a:r>
            <a:r>
              <a:rPr lang="en-US" sz="2800" dirty="0" smtClean="0"/>
              <a:t>use on STANDBY Read on Standby must be enabled, use db2pd –d </a:t>
            </a:r>
            <a:r>
              <a:rPr lang="en-US" sz="2800" dirty="0" err="1" smtClean="0"/>
              <a:t>dbname</a:t>
            </a:r>
            <a:r>
              <a:rPr lang="en-US" sz="2800" dirty="0" smtClean="0"/>
              <a:t> –</a:t>
            </a:r>
            <a:r>
              <a:rPr lang="en-US" sz="2800" dirty="0" err="1" smtClean="0"/>
              <a:t>hadr</a:t>
            </a:r>
            <a:r>
              <a:rPr lang="en-US" sz="2800" dirty="0" smtClean="0"/>
              <a:t> (preferred)</a:t>
            </a:r>
          </a:p>
        </p:txBody>
      </p:sp>
    </p:spTree>
    <p:extLst>
      <p:ext uri="{BB962C8B-B14F-4D97-AF65-F5344CB8AC3E}">
        <p14:creationId xmlns:p14="http://schemas.microsoft.com/office/powerpoint/2010/main" val="4201459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fontScale="90000"/>
          </a:bodyPr>
          <a:lstStyle/>
          <a:p>
            <a:r>
              <a:rPr lang="en-US" dirty="0" smtClean="0"/>
              <a:t>HADR Shutdown and Startup Log Messages</a:t>
            </a:r>
            <a:endParaRPr lang="en-US" dirty="0"/>
          </a:p>
        </p:txBody>
      </p:sp>
      <p:sp>
        <p:nvSpPr>
          <p:cNvPr id="3" name="Content Placeholder 2"/>
          <p:cNvSpPr>
            <a:spLocks noGrp="1"/>
          </p:cNvSpPr>
          <p:nvPr>
            <p:ph idx="1"/>
          </p:nvPr>
        </p:nvSpPr>
        <p:spPr/>
        <p:txBody>
          <a:bodyPr>
            <a:normAutofit/>
          </a:bodyPr>
          <a:lstStyle/>
          <a:p>
            <a:pPr lvl="0"/>
            <a:r>
              <a:rPr lang="en-US" dirty="0" smtClean="0"/>
              <a:t>HADR startup messages recorded in db2diag.log file</a:t>
            </a:r>
          </a:p>
          <a:p>
            <a:pPr lvl="0"/>
            <a:r>
              <a:rPr lang="en-US" dirty="0" smtClean="0"/>
              <a:t>Error messages</a:t>
            </a:r>
          </a:p>
          <a:p>
            <a:pPr lvl="0"/>
            <a:r>
              <a:rPr lang="en-US" dirty="0" smtClean="0"/>
              <a:t>HADR state changes</a:t>
            </a:r>
          </a:p>
          <a:p>
            <a:pPr lvl="0"/>
            <a:r>
              <a:rPr lang="en-US" dirty="0" smtClean="0"/>
              <a:t>Important tool when troubleshooting HADR problems prior to DB2 10.1</a:t>
            </a:r>
          </a:p>
          <a:p>
            <a:pPr lvl="0"/>
            <a:r>
              <a:rPr lang="en-US" dirty="0" smtClean="0"/>
              <a:t>New db2pd –</a:t>
            </a:r>
            <a:r>
              <a:rPr lang="en-US" dirty="0" err="1" smtClean="0"/>
              <a:t>hadr</a:t>
            </a:r>
            <a:r>
              <a:rPr lang="en-US" dirty="0" smtClean="0"/>
              <a:t> output provides much more information for status and troubleshooting</a:t>
            </a:r>
            <a:endParaRPr lang="en-US" dirty="0"/>
          </a:p>
        </p:txBody>
      </p:sp>
    </p:spTree>
    <p:extLst>
      <p:ext uri="{BB962C8B-B14F-4D97-AF65-F5344CB8AC3E}">
        <p14:creationId xmlns:p14="http://schemas.microsoft.com/office/powerpoint/2010/main" val="12175725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Failover: </a:t>
            </a:r>
            <a:r>
              <a:rPr lang="en-US" b="1" dirty="0" smtClean="0"/>
              <a:t>TAKEOVER</a:t>
            </a:r>
            <a:r>
              <a:rPr lang="en-US" dirty="0" smtClean="0"/>
              <a:t> Command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Primary and standby switch roles</a:t>
            </a:r>
          </a:p>
          <a:p>
            <a:pPr lvl="1"/>
            <a:r>
              <a:rPr lang="en-US" dirty="0" smtClean="0"/>
              <a:t>Standby tells primary that it is taking over</a:t>
            </a:r>
          </a:p>
          <a:p>
            <a:pPr lvl="1"/>
            <a:r>
              <a:rPr lang="en-US" dirty="0" smtClean="0"/>
              <a:t>Primary forces off all connections and refuses new connections</a:t>
            </a:r>
          </a:p>
          <a:p>
            <a:pPr lvl="1"/>
            <a:r>
              <a:rPr lang="en-US" dirty="0" smtClean="0"/>
              <a:t>Primary rolls back any open transactions and ships remaining log, up to end of log to standby</a:t>
            </a:r>
          </a:p>
          <a:p>
            <a:pPr lvl="1"/>
            <a:r>
              <a:rPr lang="en-US" dirty="0" smtClean="0"/>
              <a:t>Standby replays received log, up to end of log</a:t>
            </a:r>
          </a:p>
          <a:p>
            <a:pPr lvl="1"/>
            <a:r>
              <a:rPr lang="en-US" dirty="0" smtClean="0"/>
              <a:t>Primary becomes new Standby</a:t>
            </a:r>
          </a:p>
          <a:p>
            <a:pPr lvl="1"/>
            <a:r>
              <a:rPr lang="en-US" dirty="0" smtClean="0"/>
              <a:t>Standby becomes new Primary</a:t>
            </a:r>
          </a:p>
          <a:p>
            <a:pPr marL="514350" indent="-457200"/>
            <a:r>
              <a:rPr lang="en-US" dirty="0" smtClean="0"/>
              <a:t>Command: Takeover HADR on Database &lt;</a:t>
            </a:r>
            <a:r>
              <a:rPr lang="en-US" dirty="0" err="1" smtClean="0"/>
              <a:t>dbname</a:t>
            </a:r>
            <a:r>
              <a:rPr lang="en-US" dirty="0" smtClean="0"/>
              <a:t>&gt; </a:t>
            </a:r>
          </a:p>
          <a:p>
            <a:endParaRPr lang="en-US" dirty="0" smtClean="0"/>
          </a:p>
        </p:txBody>
      </p:sp>
    </p:spTree>
    <p:extLst>
      <p:ext uri="{BB962C8B-B14F-4D97-AF65-F5344CB8AC3E}">
        <p14:creationId xmlns:p14="http://schemas.microsoft.com/office/powerpoint/2010/main" val="11655222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Forced </a:t>
            </a:r>
            <a:br>
              <a:rPr lang="en-US" dirty="0" smtClean="0"/>
            </a:br>
            <a:r>
              <a:rPr lang="en-US" dirty="0" smtClean="0"/>
              <a:t>T</a:t>
            </a:r>
            <a:r>
              <a:rPr lang="en-US" b="1" dirty="0" smtClean="0"/>
              <a:t>AKEOVER</a:t>
            </a:r>
            <a:r>
              <a:rPr lang="en-US" dirty="0" smtClean="0"/>
              <a:t> (Emergency)</a:t>
            </a:r>
            <a:endParaRPr lang="en-US" dirty="0"/>
          </a:p>
        </p:txBody>
      </p:sp>
      <p:sp>
        <p:nvSpPr>
          <p:cNvPr id="3" name="Content Placeholder 2"/>
          <p:cNvSpPr>
            <a:spLocks noGrp="1"/>
          </p:cNvSpPr>
          <p:nvPr>
            <p:ph idx="1"/>
          </p:nvPr>
        </p:nvSpPr>
        <p:spPr/>
        <p:txBody>
          <a:bodyPr>
            <a:normAutofit lnSpcReduction="10000"/>
          </a:bodyPr>
          <a:lstStyle/>
          <a:p>
            <a:r>
              <a:rPr lang="en-US" dirty="0" smtClean="0"/>
              <a:t>Primary and standby switch roles</a:t>
            </a:r>
          </a:p>
          <a:p>
            <a:pPr lvl="1"/>
            <a:r>
              <a:rPr lang="en-US" dirty="0" smtClean="0"/>
              <a:t>Standby sends notice asking primary to shutdown</a:t>
            </a:r>
          </a:p>
          <a:p>
            <a:pPr lvl="1"/>
            <a:r>
              <a:rPr lang="en-US" dirty="0" smtClean="0"/>
              <a:t>Standby does not wait for ACK from primary to confirm receipt or has shut down</a:t>
            </a:r>
          </a:p>
          <a:p>
            <a:pPr lvl="1"/>
            <a:r>
              <a:rPr lang="en-US" dirty="0" smtClean="0"/>
              <a:t>Standby stops receiving logs from primary, finishes replaying the logs and then becomes the Primary</a:t>
            </a:r>
          </a:p>
          <a:p>
            <a:r>
              <a:rPr lang="en-US" dirty="0" smtClean="0"/>
              <a:t>Command: Takeover HADR on Database &lt;</a:t>
            </a:r>
            <a:r>
              <a:rPr lang="en-US" dirty="0" err="1" smtClean="0"/>
              <a:t>dbname</a:t>
            </a:r>
            <a:r>
              <a:rPr lang="en-US" dirty="0" smtClean="0"/>
              <a:t>&gt; BY FORCE</a:t>
            </a:r>
          </a:p>
          <a:p>
            <a:r>
              <a:rPr lang="en-US" dirty="0" smtClean="0"/>
              <a:t>Can be automated via TSAMP, </a:t>
            </a:r>
            <a:r>
              <a:rPr lang="en-US" dirty="0" err="1" smtClean="0"/>
              <a:t>etc</a:t>
            </a:r>
            <a:endParaRPr lang="en-US" dirty="0" smtClean="0"/>
          </a:p>
        </p:txBody>
      </p:sp>
    </p:spTree>
    <p:extLst>
      <p:ext uri="{BB962C8B-B14F-4D97-AF65-F5344CB8AC3E}">
        <p14:creationId xmlns:p14="http://schemas.microsoft.com/office/powerpoint/2010/main" val="37595416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Primary Reintegration</a:t>
            </a:r>
            <a:endParaRPr lang="en-US" dirty="0"/>
          </a:p>
        </p:txBody>
      </p:sp>
      <p:sp>
        <p:nvSpPr>
          <p:cNvPr id="3" name="Content Placeholder 2"/>
          <p:cNvSpPr>
            <a:spLocks noGrp="1"/>
          </p:cNvSpPr>
          <p:nvPr>
            <p:ph idx="1"/>
          </p:nvPr>
        </p:nvSpPr>
        <p:spPr/>
        <p:txBody>
          <a:bodyPr>
            <a:normAutofit lnSpcReduction="10000"/>
          </a:bodyPr>
          <a:lstStyle/>
          <a:p>
            <a:r>
              <a:rPr lang="en-US" dirty="0" smtClean="0"/>
              <a:t>After primary failure and forced takeover, allow old primary to reintegrate as a standby with the new primary</a:t>
            </a:r>
          </a:p>
          <a:p>
            <a:r>
              <a:rPr lang="en-US" dirty="0" smtClean="0"/>
              <a:t>Possible if old primary can be made consistent with new primary</a:t>
            </a:r>
          </a:p>
          <a:p>
            <a:r>
              <a:rPr lang="en-US" dirty="0" smtClean="0"/>
              <a:t>Possible if old primary crashed in peer state and had no disk updates that were not logged on old standby</a:t>
            </a:r>
          </a:p>
          <a:p>
            <a:pPr lvl="1"/>
            <a:r>
              <a:rPr lang="en-US" dirty="0" smtClean="0"/>
              <a:t>Success most likely in SYNC mode</a:t>
            </a:r>
          </a:p>
          <a:p>
            <a:pPr lvl="1"/>
            <a:endParaRPr lang="en-US" dirty="0" smtClean="0"/>
          </a:p>
        </p:txBody>
      </p:sp>
    </p:spTree>
    <p:extLst>
      <p:ext uri="{BB962C8B-B14F-4D97-AF65-F5344CB8AC3E}">
        <p14:creationId xmlns:p14="http://schemas.microsoft.com/office/powerpoint/2010/main" val="30132943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Multiple Standbys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Traditional HADR features and functionalities work with multiple standbys as well</a:t>
            </a:r>
          </a:p>
          <a:p>
            <a:r>
              <a:rPr lang="en-US" dirty="0" smtClean="0"/>
              <a:t>Any standby can perform a normal or forced takeover</a:t>
            </a:r>
          </a:p>
          <a:p>
            <a:r>
              <a:rPr lang="en-US" dirty="0" smtClean="0"/>
              <a:t>TSAMP supports multiple standby configuration with a primary database and </a:t>
            </a:r>
            <a:r>
              <a:rPr lang="en-US" b="1" dirty="0" smtClean="0"/>
              <a:t>one standby</a:t>
            </a:r>
          </a:p>
          <a:p>
            <a:r>
              <a:rPr lang="en-US" dirty="0" smtClean="0"/>
              <a:t>Rolling upgrade supported by multiply standby feature</a:t>
            </a:r>
          </a:p>
          <a:p>
            <a:r>
              <a:rPr lang="en-US" dirty="0" smtClean="0"/>
              <a:t>Conversion of single standby configuration to multiple standby supported</a:t>
            </a:r>
          </a:p>
          <a:p>
            <a:endParaRPr lang="en-US" dirty="0"/>
          </a:p>
          <a:p>
            <a:pPr marL="457200" lvl="1"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13884014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Multiple Standbys</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Multiple standbys implemented via new DB configuration parameter as of DB2 10.1</a:t>
            </a:r>
          </a:p>
          <a:p>
            <a:r>
              <a:rPr lang="en-US" b="1" dirty="0"/>
              <a:t>HADR_TARGET_LIST </a:t>
            </a:r>
            <a:r>
              <a:rPr lang="en-US" dirty="0"/>
              <a:t>parameter value is pipe ‘</a:t>
            </a:r>
            <a:r>
              <a:rPr lang="en-US" b="1" dirty="0"/>
              <a:t>|</a:t>
            </a:r>
            <a:r>
              <a:rPr lang="en-US" dirty="0"/>
              <a:t>’ character delimited list of remote HADR addresses</a:t>
            </a:r>
            <a:endParaRPr lang="en-US" b="1" dirty="0"/>
          </a:p>
          <a:p>
            <a:pPr lvl="1"/>
            <a:r>
              <a:rPr lang="en-US" dirty="0"/>
              <a:t>First entry in the list is the principal standby</a:t>
            </a:r>
          </a:p>
          <a:p>
            <a:pPr lvl="1"/>
            <a:r>
              <a:rPr lang="en-US" dirty="0"/>
              <a:t>Each address is in the form of  </a:t>
            </a:r>
            <a:r>
              <a:rPr lang="en-US" b="1" i="1" dirty="0" err="1"/>
              <a:t>host:port</a:t>
            </a:r>
            <a:r>
              <a:rPr lang="en-US" b="1" i="1" dirty="0"/>
              <a:t> </a:t>
            </a:r>
          </a:p>
          <a:p>
            <a:pPr lvl="1"/>
            <a:r>
              <a:rPr lang="en-US" b="1" i="1" dirty="0"/>
              <a:t>Host </a:t>
            </a:r>
            <a:r>
              <a:rPr lang="en-US" dirty="0"/>
              <a:t>can either be a </a:t>
            </a:r>
            <a:r>
              <a:rPr lang="en-US" b="1" dirty="0"/>
              <a:t>host name </a:t>
            </a:r>
            <a:r>
              <a:rPr lang="en-US" dirty="0"/>
              <a:t>or an </a:t>
            </a:r>
            <a:r>
              <a:rPr lang="en-US" b="1" dirty="0"/>
              <a:t>IP address</a:t>
            </a:r>
          </a:p>
          <a:p>
            <a:pPr lvl="1"/>
            <a:r>
              <a:rPr lang="en-US" b="1" i="1" dirty="0"/>
              <a:t>Port </a:t>
            </a:r>
            <a:r>
              <a:rPr lang="en-US" dirty="0"/>
              <a:t>can be either a </a:t>
            </a:r>
            <a:r>
              <a:rPr lang="en-US" b="1" dirty="0"/>
              <a:t>service name </a:t>
            </a:r>
            <a:r>
              <a:rPr lang="en-US" dirty="0"/>
              <a:t>or a </a:t>
            </a:r>
            <a:r>
              <a:rPr lang="en-US" b="1" dirty="0"/>
              <a:t>numeric TCP port number</a:t>
            </a:r>
          </a:p>
          <a:p>
            <a:r>
              <a:rPr lang="en-US" dirty="0"/>
              <a:t>Address is used to match the </a:t>
            </a:r>
            <a:r>
              <a:rPr lang="en-US" b="1" dirty="0" err="1"/>
              <a:t>hadr_local_host</a:t>
            </a:r>
            <a:r>
              <a:rPr lang="en-US" dirty="0"/>
              <a:t> and </a:t>
            </a:r>
            <a:r>
              <a:rPr lang="en-US" b="1" dirty="0" err="1"/>
              <a:t>hadr_local_svc</a:t>
            </a:r>
            <a:r>
              <a:rPr lang="en-US" b="1" dirty="0"/>
              <a:t> </a:t>
            </a:r>
            <a:r>
              <a:rPr lang="en-US" dirty="0"/>
              <a:t>parameter values on the remote </a:t>
            </a:r>
            <a:r>
              <a:rPr lang="en-US" dirty="0" smtClean="0"/>
              <a:t>database</a:t>
            </a:r>
          </a:p>
          <a:p>
            <a:r>
              <a:rPr lang="en-US" dirty="0" smtClean="0"/>
              <a:t>For matching purposes hostnames are converted to IP address and service names converted to port number before the actual comparison is done</a:t>
            </a:r>
          </a:p>
          <a:p>
            <a:r>
              <a:rPr lang="en-US" dirty="0" smtClean="0"/>
              <a:t>Host names can be specified in the </a:t>
            </a:r>
            <a:r>
              <a:rPr lang="en-US" dirty="0" err="1" smtClean="0"/>
              <a:t>hadr_target_list</a:t>
            </a:r>
            <a:r>
              <a:rPr lang="en-US" dirty="0" smtClean="0"/>
              <a:t> parameter while an IP address is used in the </a:t>
            </a:r>
            <a:r>
              <a:rPr lang="en-US" dirty="0" err="1" smtClean="0"/>
              <a:t>hadr_local_host</a:t>
            </a:r>
            <a:r>
              <a:rPr lang="en-US" dirty="0" smtClean="0"/>
              <a:t> parameter</a:t>
            </a:r>
          </a:p>
          <a:p>
            <a:r>
              <a:rPr lang="en-US" dirty="0" smtClean="0"/>
              <a:t>IPv6 is supported</a:t>
            </a:r>
          </a:p>
          <a:p>
            <a:r>
              <a:rPr lang="en-US" dirty="0" smtClean="0"/>
              <a:t>All addresses in the </a:t>
            </a:r>
            <a:r>
              <a:rPr lang="en-US" dirty="0" err="1" smtClean="0"/>
              <a:t>hadr_local_host</a:t>
            </a:r>
            <a:r>
              <a:rPr lang="en-US" dirty="0" smtClean="0"/>
              <a:t>, </a:t>
            </a:r>
            <a:r>
              <a:rPr lang="en-US" dirty="0" err="1" smtClean="0"/>
              <a:t>hadr_remote_host</a:t>
            </a:r>
            <a:r>
              <a:rPr lang="en-US" dirty="0" smtClean="0"/>
              <a:t>, and </a:t>
            </a:r>
            <a:r>
              <a:rPr lang="en-US" dirty="0" err="1" smtClean="0"/>
              <a:t>hadr_target_list</a:t>
            </a:r>
            <a:r>
              <a:rPr lang="en-US" dirty="0" smtClean="0"/>
              <a:t> values for a database be resolved to the same format (either all are IPv4 or all </a:t>
            </a:r>
            <a:r>
              <a:rPr lang="en-US" smtClean="0"/>
              <a:t>are IPv6)</a:t>
            </a:r>
            <a:endParaRPr lang="en-US" dirty="0" smtClean="0"/>
          </a:p>
          <a:p>
            <a:r>
              <a:rPr lang="en-US" b="1" dirty="0" smtClean="0"/>
              <a:t>HADR_TARGET_LIST</a:t>
            </a:r>
          </a:p>
          <a:p>
            <a:pPr lvl="1"/>
            <a:r>
              <a:rPr lang="en-US" dirty="0" smtClean="0"/>
              <a:t>Used to specify all standbys, both auxiliary as well as principal standby</a:t>
            </a:r>
          </a:p>
          <a:p>
            <a:pPr lvl="1"/>
            <a:r>
              <a:rPr lang="en-US" dirty="0" smtClean="0"/>
              <a:t>Number of entries specified by this parameter on the primary determines the number of standbys a primary has</a:t>
            </a:r>
          </a:p>
          <a:p>
            <a:pPr lvl="1"/>
            <a:r>
              <a:rPr lang="en-US" dirty="0" smtClean="0"/>
              <a:t>If set on primary it must be set on standby</a:t>
            </a:r>
          </a:p>
          <a:p>
            <a:pPr lvl="2"/>
            <a:r>
              <a:rPr lang="en-US" dirty="0" smtClean="0"/>
              <a:t>Ensures if primary configured for in multiple standby mode then so is the standby</a:t>
            </a:r>
          </a:p>
          <a:p>
            <a:pPr lvl="1"/>
            <a:endParaRPr lang="en-US" dirty="0" smtClean="0"/>
          </a:p>
          <a:p>
            <a:pPr marL="457200" lvl="1"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37409261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Multiple Standbys</a:t>
            </a:r>
            <a:endParaRPr lang="en-US" dirty="0"/>
          </a:p>
        </p:txBody>
      </p:sp>
      <p:sp>
        <p:nvSpPr>
          <p:cNvPr id="3" name="Content Placeholder 2"/>
          <p:cNvSpPr>
            <a:spLocks noGrp="1"/>
          </p:cNvSpPr>
          <p:nvPr>
            <p:ph idx="1"/>
          </p:nvPr>
        </p:nvSpPr>
        <p:spPr/>
        <p:txBody>
          <a:bodyPr>
            <a:normAutofit lnSpcReduction="10000"/>
          </a:bodyPr>
          <a:lstStyle/>
          <a:p>
            <a:r>
              <a:rPr lang="en-US" dirty="0" smtClean="0"/>
              <a:t>If </a:t>
            </a:r>
            <a:r>
              <a:rPr lang="en-US" dirty="0"/>
              <a:t>only set on the standby or primary but not both the primary rejects connection request from standby and standby shuts down with an invalid configuration error</a:t>
            </a:r>
          </a:p>
          <a:p>
            <a:r>
              <a:rPr lang="en-US" dirty="0"/>
              <a:t>On each standby the HADR_REMOTE_HOST, HADR_REMOTE_INST, HADR_REMOTE_SVC must point to the current primary</a:t>
            </a:r>
          </a:p>
          <a:p>
            <a:r>
              <a:rPr lang="en-US" dirty="0"/>
              <a:t>Primary validates hostname and port number upon handshake from auxiliary standby</a:t>
            </a:r>
          </a:p>
          <a:p>
            <a:endParaRPr lang="en-US" dirty="0" smtClean="0"/>
          </a:p>
          <a:p>
            <a:pPr marL="457200" lvl="1"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20792696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Multiple Standbys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If the HADR_TARGET_LIST is set on the primary then it must be set on the standby</a:t>
            </a:r>
          </a:p>
          <a:p>
            <a:pPr lvl="1"/>
            <a:r>
              <a:rPr lang="en-US" dirty="0" smtClean="0"/>
              <a:t>Ensures that if primary configured in multiple standby mode then so is the standby</a:t>
            </a:r>
          </a:p>
          <a:p>
            <a:r>
              <a:rPr lang="en-US" dirty="0" smtClean="0"/>
              <a:t>If set only on the standby or primary but not both, the primary rejects a connection request from the standby and standby shuts down with an invalid configuration error</a:t>
            </a:r>
          </a:p>
          <a:p>
            <a:r>
              <a:rPr lang="en-US" dirty="0" smtClean="0"/>
              <a:t>If a standby is not listed in the HADR_TARGET_LIST on the primary or the primary is not listed in the HADR_TARGET_LIST on the standby, the connection is rejected</a:t>
            </a:r>
          </a:p>
          <a:p>
            <a:r>
              <a:rPr lang="en-US" dirty="0" smtClean="0"/>
              <a:t>Include all would-be standbys in the HADR_TARGET_LIST on a standby</a:t>
            </a:r>
          </a:p>
          <a:p>
            <a:pPr lvl="1"/>
            <a:r>
              <a:rPr lang="en-US" dirty="0" smtClean="0"/>
              <a:t>Ensures that when a standby becomes a primary it is ready to communicate with all the standbys.</a:t>
            </a:r>
          </a:p>
          <a:p>
            <a:r>
              <a:rPr lang="en-US" dirty="0" smtClean="0"/>
              <a:t>In a symmetrical setup the HADR_TARGET_LIST on each database lists all other databases which has the advantage of simplicity</a:t>
            </a:r>
          </a:p>
          <a:p>
            <a:r>
              <a:rPr lang="en-US" dirty="0" smtClean="0"/>
              <a:t>CONFIGURE your system in accordance with your business requirements!</a:t>
            </a:r>
          </a:p>
          <a:p>
            <a:pPr marL="457200" lvl="1"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1230709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Multiple Standbys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multiple standby mode up to 3 standby databases supported</a:t>
            </a:r>
          </a:p>
          <a:p>
            <a:pPr lvl="1"/>
            <a:r>
              <a:rPr lang="en-US" dirty="0" smtClean="0"/>
              <a:t>One database designated as principal standby and any other database is an auxiliary database</a:t>
            </a:r>
          </a:p>
          <a:p>
            <a:r>
              <a:rPr lang="en-US" dirty="0" smtClean="0"/>
              <a:t>Both types synchronized with the primary database through a direct TCP/IP connection</a:t>
            </a:r>
          </a:p>
          <a:p>
            <a:r>
              <a:rPr lang="en-US" dirty="0" smtClean="0"/>
              <a:t>Both types support reads on standby</a:t>
            </a:r>
          </a:p>
          <a:p>
            <a:r>
              <a:rPr lang="en-US" dirty="0" smtClean="0"/>
              <a:t>Both types can be configured for time-delayed log replay</a:t>
            </a:r>
          </a:p>
          <a:p>
            <a:r>
              <a:rPr lang="en-US" dirty="0" smtClean="0"/>
              <a:t>TSAMP automated failover only supported for principal standby</a:t>
            </a:r>
          </a:p>
          <a:p>
            <a:pPr lvl="1"/>
            <a:r>
              <a:rPr lang="en-US" dirty="0" smtClean="0"/>
              <a:t>A takeover on one of the auxiliary standbys must be done manually to make one of them the primary</a:t>
            </a:r>
          </a:p>
          <a:p>
            <a:pPr marL="457200" lvl="1"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6002063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HADR_SYNCMODE in Multiple Standbys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an HADR single standby configuration primary and standby must have the same </a:t>
            </a:r>
            <a:r>
              <a:rPr lang="en-US" b="1" dirty="0" smtClean="0"/>
              <a:t>HADR_SYNCMODE DB CFG value</a:t>
            </a:r>
          </a:p>
          <a:p>
            <a:r>
              <a:rPr lang="en-US" dirty="0" smtClean="0"/>
              <a:t>With multiple standby mode this parameter behaves differently</a:t>
            </a:r>
          </a:p>
          <a:p>
            <a:r>
              <a:rPr lang="en-US" b="1" dirty="0" smtClean="0"/>
              <a:t>The HADR_SYNCMODE  </a:t>
            </a:r>
            <a:r>
              <a:rPr lang="en-US" dirty="0" smtClean="0"/>
              <a:t>parameter on the primary defines the synchronization mode for the connection between the </a:t>
            </a:r>
            <a:r>
              <a:rPr lang="en-US" b="1" dirty="0" smtClean="0"/>
              <a:t>primary and its principal standby </a:t>
            </a:r>
          </a:p>
          <a:p>
            <a:r>
              <a:rPr lang="en-US" b="1" dirty="0" smtClean="0"/>
              <a:t>Auxiliary standbys</a:t>
            </a:r>
            <a:r>
              <a:rPr lang="en-US" dirty="0" smtClean="0"/>
              <a:t> synchronization mode is always </a:t>
            </a:r>
            <a:r>
              <a:rPr lang="en-US" b="1" dirty="0" smtClean="0"/>
              <a:t>SUPERASYNC</a:t>
            </a:r>
          </a:p>
          <a:p>
            <a:r>
              <a:rPr lang="en-US" dirty="0" smtClean="0"/>
              <a:t>On the </a:t>
            </a:r>
            <a:r>
              <a:rPr lang="en-US" b="1" dirty="0" smtClean="0"/>
              <a:t>standbys, </a:t>
            </a:r>
            <a:r>
              <a:rPr lang="en-US" dirty="0" smtClean="0"/>
              <a:t>the defined </a:t>
            </a:r>
            <a:r>
              <a:rPr lang="en-US" b="1" dirty="0" err="1" smtClean="0"/>
              <a:t>hadr_syncmode</a:t>
            </a:r>
            <a:r>
              <a:rPr lang="en-US" b="1" dirty="0" smtClean="0"/>
              <a:t> </a:t>
            </a:r>
            <a:r>
              <a:rPr lang="en-US" dirty="0" smtClean="0"/>
              <a:t>is the mode that is used for the</a:t>
            </a:r>
            <a:r>
              <a:rPr lang="en-US" b="1" dirty="0" smtClean="0"/>
              <a:t> principal standby </a:t>
            </a:r>
            <a:r>
              <a:rPr lang="en-US" dirty="0" smtClean="0"/>
              <a:t>when it becomes the </a:t>
            </a:r>
            <a:r>
              <a:rPr lang="en-US" b="1" dirty="0" smtClean="0"/>
              <a:t>primary through a takeover operation</a:t>
            </a:r>
            <a:endParaRPr lang="en-US" dirty="0"/>
          </a:p>
        </p:txBody>
      </p:sp>
    </p:spTree>
    <p:extLst>
      <p:ext uri="{BB962C8B-B14F-4D97-AF65-F5344CB8AC3E}">
        <p14:creationId xmlns:p14="http://schemas.microsoft.com/office/powerpoint/2010/main" val="27756079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40513"/>
            <a:ext cx="8229600" cy="1143000"/>
          </a:xfrm>
        </p:spPr>
        <p:txBody>
          <a:bodyPr>
            <a:normAutofit/>
          </a:bodyPr>
          <a:lstStyle/>
          <a:p>
            <a:r>
              <a:rPr lang="en-US" dirty="0" smtClean="0"/>
              <a:t>HADR Multiple Standbys</a:t>
            </a:r>
            <a:endParaRPr lang="en-US" dirty="0"/>
          </a:p>
        </p:txBody>
      </p:sp>
      <p:sp>
        <p:nvSpPr>
          <p:cNvPr id="3" name="Rectangle 2"/>
          <p:cNvSpPr/>
          <p:nvPr/>
        </p:nvSpPr>
        <p:spPr>
          <a:xfrm>
            <a:off x="174171" y="1764626"/>
            <a:ext cx="1981200" cy="17405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26747" y="1905000"/>
            <a:ext cx="1371600" cy="369332"/>
          </a:xfrm>
          <a:prstGeom prst="rect">
            <a:avLst/>
          </a:prstGeom>
          <a:noFill/>
        </p:spPr>
        <p:txBody>
          <a:bodyPr wrap="square" rtlCol="0">
            <a:spAutoFit/>
          </a:bodyPr>
          <a:lstStyle/>
          <a:p>
            <a:r>
              <a:rPr lang="en-US" b="1" dirty="0" smtClean="0"/>
              <a:t>Primary</a:t>
            </a:r>
            <a:endParaRPr lang="en-US" b="1" dirty="0"/>
          </a:p>
        </p:txBody>
      </p:sp>
      <p:sp>
        <p:nvSpPr>
          <p:cNvPr id="6" name="Rectangle 5"/>
          <p:cNvSpPr/>
          <p:nvPr/>
        </p:nvSpPr>
        <p:spPr>
          <a:xfrm>
            <a:off x="174171" y="4404021"/>
            <a:ext cx="1981200"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03123" y="4578417"/>
            <a:ext cx="1371600" cy="646331"/>
          </a:xfrm>
          <a:prstGeom prst="rect">
            <a:avLst/>
          </a:prstGeom>
          <a:noFill/>
        </p:spPr>
        <p:txBody>
          <a:bodyPr wrap="square" rtlCol="0">
            <a:spAutoFit/>
          </a:bodyPr>
          <a:lstStyle/>
          <a:p>
            <a:r>
              <a:rPr lang="en-US" b="1" dirty="0" smtClean="0"/>
              <a:t>Principal Standby</a:t>
            </a:r>
            <a:endParaRPr lang="en-US" b="1" dirty="0"/>
          </a:p>
        </p:txBody>
      </p:sp>
      <p:sp>
        <p:nvSpPr>
          <p:cNvPr id="8" name="Rectangle 7"/>
          <p:cNvSpPr/>
          <p:nvPr/>
        </p:nvSpPr>
        <p:spPr>
          <a:xfrm>
            <a:off x="5159829" y="1759183"/>
            <a:ext cx="1774371" cy="174601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65272" y="4350077"/>
            <a:ext cx="1698171"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65233" y="1771925"/>
            <a:ext cx="1027269" cy="369332"/>
          </a:xfrm>
          <a:prstGeom prst="rect">
            <a:avLst/>
          </a:prstGeom>
        </p:spPr>
        <p:txBody>
          <a:bodyPr wrap="none">
            <a:spAutoFit/>
          </a:bodyPr>
          <a:lstStyle/>
          <a:p>
            <a:r>
              <a:rPr lang="en-US" b="1" dirty="0" smtClean="0"/>
              <a:t>Auxiliary</a:t>
            </a:r>
            <a:endParaRPr lang="en-US" b="1" dirty="0"/>
          </a:p>
        </p:txBody>
      </p:sp>
      <p:sp>
        <p:nvSpPr>
          <p:cNvPr id="10" name="Rectangle 9"/>
          <p:cNvSpPr/>
          <p:nvPr/>
        </p:nvSpPr>
        <p:spPr>
          <a:xfrm>
            <a:off x="5554393" y="4393751"/>
            <a:ext cx="1027269" cy="369332"/>
          </a:xfrm>
          <a:prstGeom prst="rect">
            <a:avLst/>
          </a:prstGeom>
        </p:spPr>
        <p:txBody>
          <a:bodyPr wrap="none">
            <a:spAutoFit/>
          </a:bodyPr>
          <a:lstStyle/>
          <a:p>
            <a:r>
              <a:rPr lang="en-US" b="1" dirty="0" smtClean="0"/>
              <a:t>Auxiliary</a:t>
            </a:r>
            <a:endParaRPr lang="en-US" b="1" dirty="0"/>
          </a:p>
        </p:txBody>
      </p:sp>
      <p:sp>
        <p:nvSpPr>
          <p:cNvPr id="12" name="Flowchart: Magnetic Disk 11"/>
          <p:cNvSpPr/>
          <p:nvPr/>
        </p:nvSpPr>
        <p:spPr>
          <a:xfrm>
            <a:off x="631723" y="2431918"/>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13" name="Flowchart: Magnetic Disk 12"/>
          <p:cNvSpPr/>
          <p:nvPr/>
        </p:nvSpPr>
        <p:spPr>
          <a:xfrm>
            <a:off x="478971" y="5311695"/>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cxnSp>
        <p:nvCxnSpPr>
          <p:cNvPr id="15" name="Curved Connector 14"/>
          <p:cNvCxnSpPr>
            <a:stCxn id="3" idx="2"/>
            <a:endCxn id="6" idx="0"/>
          </p:cNvCxnSpPr>
          <p:nvPr/>
        </p:nvCxnSpPr>
        <p:spPr>
          <a:xfrm rot="5400000">
            <a:off x="715361" y="3954610"/>
            <a:ext cx="898821" cy="12700"/>
          </a:xfrm>
          <a:prstGeom prst="curvedConnector3">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47130" y="3776294"/>
            <a:ext cx="683585" cy="369332"/>
          </a:xfrm>
          <a:prstGeom prst="rect">
            <a:avLst/>
          </a:prstGeom>
          <a:noFill/>
        </p:spPr>
        <p:txBody>
          <a:bodyPr wrap="none" rtlCol="0">
            <a:spAutoFit/>
          </a:bodyPr>
          <a:lstStyle/>
          <a:p>
            <a:r>
              <a:rPr lang="en-US" b="1" dirty="0" smtClean="0"/>
              <a:t>SYNC</a:t>
            </a:r>
            <a:endParaRPr lang="en-US" b="1" dirty="0"/>
          </a:p>
        </p:txBody>
      </p:sp>
      <p:sp>
        <p:nvSpPr>
          <p:cNvPr id="20" name="TextBox 19"/>
          <p:cNvSpPr txBox="1"/>
          <p:nvPr/>
        </p:nvSpPr>
        <p:spPr>
          <a:xfrm>
            <a:off x="403123" y="1350376"/>
            <a:ext cx="1560684" cy="369332"/>
          </a:xfrm>
          <a:prstGeom prst="rect">
            <a:avLst/>
          </a:prstGeom>
          <a:noFill/>
        </p:spPr>
        <p:txBody>
          <a:bodyPr wrap="none" rtlCol="0">
            <a:spAutoFit/>
          </a:bodyPr>
          <a:lstStyle/>
          <a:p>
            <a:r>
              <a:rPr lang="en-US" b="1" dirty="0" smtClean="0"/>
              <a:t>Host – PGDB1</a:t>
            </a:r>
            <a:endParaRPr lang="en-US" b="1" dirty="0"/>
          </a:p>
        </p:txBody>
      </p:sp>
      <p:sp>
        <p:nvSpPr>
          <p:cNvPr id="21" name="Flowchart: Magnetic Disk 20"/>
          <p:cNvSpPr/>
          <p:nvPr/>
        </p:nvSpPr>
        <p:spPr>
          <a:xfrm>
            <a:off x="5465324" y="4827391"/>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2" name="Flowchart: Magnetic Disk 21"/>
          <p:cNvSpPr/>
          <p:nvPr/>
        </p:nvSpPr>
        <p:spPr>
          <a:xfrm>
            <a:off x="5589814" y="2328589"/>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3" name="TextBox 22"/>
          <p:cNvSpPr txBox="1"/>
          <p:nvPr/>
        </p:nvSpPr>
        <p:spPr>
          <a:xfrm>
            <a:off x="5294002" y="1364457"/>
            <a:ext cx="1507785" cy="369332"/>
          </a:xfrm>
          <a:prstGeom prst="rect">
            <a:avLst/>
          </a:prstGeom>
          <a:noFill/>
        </p:spPr>
        <p:txBody>
          <a:bodyPr wrap="none" rtlCol="0">
            <a:spAutoFit/>
          </a:bodyPr>
          <a:lstStyle/>
          <a:p>
            <a:r>
              <a:rPr lang="en-US" b="1" dirty="0" smtClean="0"/>
              <a:t>Host – PGDB3</a:t>
            </a:r>
            <a:endParaRPr lang="en-US" b="1" dirty="0"/>
          </a:p>
        </p:txBody>
      </p:sp>
      <p:sp>
        <p:nvSpPr>
          <p:cNvPr id="24" name="TextBox 23"/>
          <p:cNvSpPr txBox="1"/>
          <p:nvPr/>
        </p:nvSpPr>
        <p:spPr>
          <a:xfrm>
            <a:off x="5180313" y="3967688"/>
            <a:ext cx="1507785" cy="369332"/>
          </a:xfrm>
          <a:prstGeom prst="rect">
            <a:avLst/>
          </a:prstGeom>
          <a:noFill/>
        </p:spPr>
        <p:txBody>
          <a:bodyPr wrap="none" rtlCol="0">
            <a:spAutoFit/>
          </a:bodyPr>
          <a:lstStyle/>
          <a:p>
            <a:r>
              <a:rPr lang="en-US" b="1" dirty="0" smtClean="0"/>
              <a:t>Host – PGDB4</a:t>
            </a:r>
            <a:endParaRPr lang="en-US" b="1" dirty="0"/>
          </a:p>
        </p:txBody>
      </p:sp>
      <p:cxnSp>
        <p:nvCxnSpPr>
          <p:cNvPr id="26" name="Straight Arrow Connector 25"/>
          <p:cNvCxnSpPr>
            <a:stCxn id="3" idx="3"/>
          </p:cNvCxnSpPr>
          <p:nvPr/>
        </p:nvCxnSpPr>
        <p:spPr>
          <a:xfrm>
            <a:off x="2155371" y="2634913"/>
            <a:ext cx="3102428" cy="63388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3" idx="3"/>
          </p:cNvCxnSpPr>
          <p:nvPr/>
        </p:nvCxnSpPr>
        <p:spPr>
          <a:xfrm>
            <a:off x="2155371" y="2634913"/>
            <a:ext cx="3024942" cy="2498802"/>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326049" y="2521088"/>
            <a:ext cx="1448217" cy="369332"/>
          </a:xfrm>
          <a:prstGeom prst="rect">
            <a:avLst/>
          </a:prstGeom>
          <a:noFill/>
        </p:spPr>
        <p:txBody>
          <a:bodyPr wrap="none" rtlCol="0">
            <a:spAutoFit/>
          </a:bodyPr>
          <a:lstStyle/>
          <a:p>
            <a:r>
              <a:rPr lang="en-US" b="1" dirty="0" smtClean="0"/>
              <a:t>SUPERASYNC</a:t>
            </a:r>
            <a:endParaRPr lang="en-US" b="1" dirty="0"/>
          </a:p>
        </p:txBody>
      </p:sp>
      <p:sp>
        <p:nvSpPr>
          <p:cNvPr id="32" name="TextBox 31"/>
          <p:cNvSpPr txBox="1"/>
          <p:nvPr/>
        </p:nvSpPr>
        <p:spPr>
          <a:xfrm>
            <a:off x="3706585" y="3605239"/>
            <a:ext cx="1448217" cy="369332"/>
          </a:xfrm>
          <a:prstGeom prst="rect">
            <a:avLst/>
          </a:prstGeom>
          <a:noFill/>
        </p:spPr>
        <p:txBody>
          <a:bodyPr wrap="none" rtlCol="0">
            <a:spAutoFit/>
          </a:bodyPr>
          <a:lstStyle/>
          <a:p>
            <a:r>
              <a:rPr lang="en-US" b="1" dirty="0" smtClean="0"/>
              <a:t>SUPERASYNC</a:t>
            </a:r>
            <a:endParaRPr lang="en-US" b="1" dirty="0"/>
          </a:p>
        </p:txBody>
      </p:sp>
      <p:sp>
        <p:nvSpPr>
          <p:cNvPr id="35" name="Oval 34"/>
          <p:cNvSpPr/>
          <p:nvPr/>
        </p:nvSpPr>
        <p:spPr>
          <a:xfrm>
            <a:off x="4866795" y="6858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52400" y="8382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78079" y="4066904"/>
            <a:ext cx="1507785" cy="369332"/>
          </a:xfrm>
          <a:prstGeom prst="rect">
            <a:avLst/>
          </a:prstGeom>
          <a:noFill/>
        </p:spPr>
        <p:txBody>
          <a:bodyPr wrap="none" rtlCol="0">
            <a:spAutoFit/>
          </a:bodyPr>
          <a:lstStyle/>
          <a:p>
            <a:r>
              <a:rPr lang="en-US" b="1" dirty="0" smtClean="0"/>
              <a:t>Host – PGDB2</a:t>
            </a:r>
            <a:endParaRPr lang="en-US" b="1" dirty="0"/>
          </a:p>
        </p:txBody>
      </p:sp>
      <p:sp>
        <p:nvSpPr>
          <p:cNvPr id="29" name="TextBox 28"/>
          <p:cNvSpPr txBox="1"/>
          <p:nvPr/>
        </p:nvSpPr>
        <p:spPr>
          <a:xfrm>
            <a:off x="351629" y="6336268"/>
            <a:ext cx="1093056" cy="369332"/>
          </a:xfrm>
          <a:prstGeom prst="rect">
            <a:avLst/>
          </a:prstGeom>
          <a:noFill/>
        </p:spPr>
        <p:txBody>
          <a:bodyPr wrap="none" rtlCol="0">
            <a:spAutoFit/>
          </a:bodyPr>
          <a:lstStyle/>
          <a:p>
            <a:r>
              <a:rPr lang="en-US" b="1" dirty="0" smtClean="0"/>
              <a:t>New York</a:t>
            </a:r>
            <a:endParaRPr lang="en-US" b="1" dirty="0"/>
          </a:p>
        </p:txBody>
      </p:sp>
      <p:sp>
        <p:nvSpPr>
          <p:cNvPr id="30" name="TextBox 29"/>
          <p:cNvSpPr txBox="1"/>
          <p:nvPr/>
        </p:nvSpPr>
        <p:spPr>
          <a:xfrm>
            <a:off x="5563731" y="6342493"/>
            <a:ext cx="1136401" cy="369332"/>
          </a:xfrm>
          <a:prstGeom prst="rect">
            <a:avLst/>
          </a:prstGeom>
          <a:noFill/>
        </p:spPr>
        <p:txBody>
          <a:bodyPr wrap="none" rtlCol="0">
            <a:spAutoFit/>
          </a:bodyPr>
          <a:lstStyle/>
          <a:p>
            <a:r>
              <a:rPr lang="en-US" b="1" dirty="0" smtClean="0"/>
              <a:t>Huntsville</a:t>
            </a:r>
            <a:endParaRPr lang="en-US" b="1" dirty="0"/>
          </a:p>
        </p:txBody>
      </p:sp>
      <p:sp>
        <p:nvSpPr>
          <p:cNvPr id="33" name="TextBox 32"/>
          <p:cNvSpPr txBox="1"/>
          <p:nvPr/>
        </p:nvSpPr>
        <p:spPr>
          <a:xfrm>
            <a:off x="5549646" y="3514982"/>
            <a:ext cx="880113" cy="369332"/>
          </a:xfrm>
          <a:prstGeom prst="rect">
            <a:avLst/>
          </a:prstGeom>
          <a:noFill/>
        </p:spPr>
        <p:txBody>
          <a:bodyPr wrap="none" rtlCol="0">
            <a:spAutoFit/>
          </a:bodyPr>
          <a:lstStyle/>
          <a:p>
            <a:r>
              <a:rPr lang="en-US" b="1" dirty="0" smtClean="0"/>
              <a:t>Atlanta</a:t>
            </a:r>
            <a:endParaRPr lang="en-US" b="1" dirty="0"/>
          </a:p>
        </p:txBody>
      </p:sp>
    </p:spTree>
    <p:extLst>
      <p:ext uri="{BB962C8B-B14F-4D97-AF65-F5344CB8AC3E}">
        <p14:creationId xmlns:p14="http://schemas.microsoft.com/office/powerpoint/2010/main" val="10950839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Standby Template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32293781"/>
              </p:ext>
            </p:extLst>
          </p:nvPr>
        </p:nvGraphicFramePr>
        <p:xfrm>
          <a:off x="152400" y="1371600"/>
          <a:ext cx="8839200" cy="5164159"/>
        </p:xfrm>
        <a:graphic>
          <a:graphicData uri="http://schemas.openxmlformats.org/drawingml/2006/table">
            <a:tbl>
              <a:tblPr firstRow="1" bandRow="1">
                <a:tableStyleId>{5C22544A-7EE6-4342-B048-85BDC9FD1C3A}</a:tableStyleId>
              </a:tblPr>
              <a:tblGrid>
                <a:gridCol w="1981200"/>
                <a:gridCol w="1554480"/>
                <a:gridCol w="1767840"/>
                <a:gridCol w="1767840"/>
                <a:gridCol w="1767840"/>
              </a:tblGrid>
              <a:tr h="920384">
                <a:tc>
                  <a:txBody>
                    <a:bodyPr/>
                    <a:lstStyle/>
                    <a:p>
                      <a:r>
                        <a:rPr lang="en-US" dirty="0" smtClean="0">
                          <a:solidFill>
                            <a:schemeClr val="tx1"/>
                          </a:solidFill>
                        </a:rPr>
                        <a:t>Configuration Parameter</a:t>
                      </a:r>
                      <a:endParaRPr lang="en-US" dirty="0">
                        <a:solidFill>
                          <a:schemeClr val="tx1"/>
                        </a:solidFill>
                      </a:endParaRPr>
                    </a:p>
                  </a:txBody>
                  <a:tcPr/>
                </a:tc>
                <a:tc>
                  <a:txBody>
                    <a:bodyPr/>
                    <a:lstStyle/>
                    <a:p>
                      <a:r>
                        <a:rPr lang="en-US" sz="1800" b="1" kern="1200" dirty="0" smtClean="0">
                          <a:solidFill>
                            <a:schemeClr val="tx1"/>
                          </a:solidFill>
                          <a:latin typeface="+mn-lt"/>
                          <a:ea typeface="+mn-ea"/>
                          <a:cs typeface="+mn-cs"/>
                        </a:rPr>
                        <a:t>PGDB1</a:t>
                      </a:r>
                    </a:p>
                    <a:p>
                      <a:r>
                        <a:rPr lang="en-US" sz="1800" b="1" kern="1200" dirty="0" smtClean="0">
                          <a:solidFill>
                            <a:schemeClr val="tx1"/>
                          </a:solidFill>
                          <a:latin typeface="+mn-lt"/>
                          <a:ea typeface="+mn-ea"/>
                          <a:cs typeface="+mn-cs"/>
                        </a:rPr>
                        <a:t>(Primary)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PGDB2</a:t>
                      </a:r>
                      <a:endParaRPr lang="en-US" sz="1800" b="1" kern="1200" baseline="0" dirty="0" smtClean="0">
                        <a:solidFill>
                          <a:schemeClr val="tx1"/>
                        </a:solidFill>
                        <a:latin typeface="+mn-lt"/>
                        <a:ea typeface="+mn-ea"/>
                        <a:cs typeface="+mn-cs"/>
                      </a:endParaRPr>
                    </a:p>
                    <a:p>
                      <a:r>
                        <a:rPr lang="en-US" sz="1800" b="1" kern="1200" baseline="0" dirty="0" smtClean="0">
                          <a:solidFill>
                            <a:schemeClr val="tx1"/>
                          </a:solidFill>
                          <a:latin typeface="+mn-lt"/>
                          <a:ea typeface="+mn-ea"/>
                          <a:cs typeface="+mn-cs"/>
                        </a:rPr>
                        <a:t>(Principal Standby)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PGDB3</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PGDB4</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r>
              <a:tr h="373267">
                <a:tc>
                  <a:txBody>
                    <a:bodyPr/>
                    <a:lstStyle/>
                    <a:p>
                      <a:r>
                        <a:rPr lang="en-US" dirty="0" err="1" smtClean="0"/>
                        <a:t>Hadr_target_list</a:t>
                      </a:r>
                      <a:endParaRPr lang="en-US" dirty="0"/>
                    </a:p>
                  </a:txBody>
                  <a:tcPr/>
                </a:tc>
                <a:tc>
                  <a:txBody>
                    <a:bodyPr/>
                    <a:lstStyle/>
                    <a:p>
                      <a:r>
                        <a:rPr lang="en-US" sz="1600" dirty="0" smtClean="0"/>
                        <a:t>PGDB2:58102|</a:t>
                      </a:r>
                    </a:p>
                    <a:p>
                      <a:r>
                        <a:rPr lang="en-US" sz="1600" dirty="0" smtClean="0"/>
                        <a:t>PGDB3:58103|</a:t>
                      </a:r>
                    </a:p>
                    <a:p>
                      <a:r>
                        <a:rPr lang="en-US" sz="1600" dirty="0" smtClean="0"/>
                        <a:t>PGDB4:58104</a:t>
                      </a:r>
                      <a:endParaRPr lang="en-US" sz="1600" dirty="0"/>
                    </a:p>
                  </a:txBody>
                  <a:tcPr/>
                </a:tc>
                <a:tc>
                  <a:txBody>
                    <a:bodyPr/>
                    <a:lstStyle/>
                    <a:p>
                      <a:r>
                        <a:rPr lang="en-US" sz="1600" dirty="0" smtClean="0"/>
                        <a:t>PGDB1:58101|</a:t>
                      </a:r>
                    </a:p>
                    <a:p>
                      <a:r>
                        <a:rPr lang="en-US" sz="1600" dirty="0" smtClean="0"/>
                        <a:t>PGDB3:58103|</a:t>
                      </a:r>
                    </a:p>
                    <a:p>
                      <a:r>
                        <a:rPr lang="en-US" sz="1600" dirty="0" smtClean="0"/>
                        <a:t>PGDB4:58104</a:t>
                      </a:r>
                    </a:p>
                    <a:p>
                      <a:endParaRPr lang="en-US" dirty="0"/>
                    </a:p>
                  </a:txBody>
                  <a:tcPr/>
                </a:tc>
                <a:tc>
                  <a:txBody>
                    <a:bodyPr/>
                    <a:lstStyle/>
                    <a:p>
                      <a:r>
                        <a:rPr lang="en-US" sz="1600" dirty="0" smtClean="0"/>
                        <a:t>PGDB2:58102|</a:t>
                      </a:r>
                    </a:p>
                    <a:p>
                      <a:r>
                        <a:rPr lang="en-US" sz="1600" dirty="0" smtClean="0"/>
                        <a:t>PGDB1:58101|</a:t>
                      </a:r>
                    </a:p>
                    <a:p>
                      <a:r>
                        <a:rPr lang="en-US" sz="1600" dirty="0" smtClean="0"/>
                        <a:t>PGDB4:58104</a:t>
                      </a:r>
                      <a:endParaRPr lang="en-US" sz="1600" dirty="0"/>
                    </a:p>
                  </a:txBody>
                  <a:tcPr/>
                </a:tc>
                <a:tc>
                  <a:txBody>
                    <a:bodyPr/>
                    <a:lstStyle/>
                    <a:p>
                      <a:r>
                        <a:rPr lang="en-US" sz="1600" dirty="0" smtClean="0"/>
                        <a:t>PGDB2:58102|</a:t>
                      </a:r>
                    </a:p>
                    <a:p>
                      <a:r>
                        <a:rPr lang="en-US" sz="1600" dirty="0" smtClean="0"/>
                        <a:t>PGDB1:58101|</a:t>
                      </a:r>
                    </a:p>
                    <a:p>
                      <a:r>
                        <a:rPr lang="en-US" sz="1600" dirty="0" smtClean="0"/>
                        <a:t>PGDB3:58103</a:t>
                      </a:r>
                      <a:endParaRPr lang="en-US" sz="1600" dirty="0"/>
                    </a:p>
                  </a:txBody>
                  <a:tcPr/>
                </a:tc>
              </a:tr>
              <a:tr h="373267">
                <a:tc>
                  <a:txBody>
                    <a:bodyPr/>
                    <a:lstStyle/>
                    <a:p>
                      <a:r>
                        <a:rPr lang="en-US" dirty="0" err="1" smtClean="0"/>
                        <a:t>Hadr_remote_host</a:t>
                      </a:r>
                      <a:endParaRPr lang="en-US" dirty="0"/>
                    </a:p>
                  </a:txBody>
                  <a:tcPr/>
                </a:tc>
                <a:tc>
                  <a:txBody>
                    <a:bodyPr/>
                    <a:lstStyle/>
                    <a:p>
                      <a:r>
                        <a:rPr lang="en-US" dirty="0" smtClean="0"/>
                        <a:t>PGDB2</a:t>
                      </a:r>
                      <a:endParaRPr lang="en-US" dirty="0"/>
                    </a:p>
                  </a:txBody>
                  <a:tcPr/>
                </a:tc>
                <a:tc>
                  <a:txBody>
                    <a:bodyPr/>
                    <a:lstStyle/>
                    <a:p>
                      <a:r>
                        <a:rPr lang="en-US" dirty="0" smtClean="0"/>
                        <a:t>PGDB1</a:t>
                      </a:r>
                      <a:endParaRPr lang="en-US" dirty="0"/>
                    </a:p>
                  </a:txBody>
                  <a:tcPr/>
                </a:tc>
                <a:tc>
                  <a:txBody>
                    <a:bodyPr/>
                    <a:lstStyle/>
                    <a:p>
                      <a:r>
                        <a:rPr lang="en-US" dirty="0" smtClean="0"/>
                        <a:t>PGDB1</a:t>
                      </a:r>
                      <a:endParaRPr lang="en-US" dirty="0"/>
                    </a:p>
                  </a:txBody>
                  <a:tcPr/>
                </a:tc>
                <a:tc>
                  <a:txBody>
                    <a:bodyPr/>
                    <a:lstStyle/>
                    <a:p>
                      <a:r>
                        <a:rPr lang="en-US" dirty="0" smtClean="0"/>
                        <a:t>PGDB1</a:t>
                      </a:r>
                      <a:endParaRPr lang="en-US" dirty="0"/>
                    </a:p>
                  </a:txBody>
                  <a:tcPr/>
                </a:tc>
              </a:tr>
              <a:tr h="373267">
                <a:tc>
                  <a:txBody>
                    <a:bodyPr/>
                    <a:lstStyle/>
                    <a:p>
                      <a:r>
                        <a:rPr lang="en-US" dirty="0" err="1" smtClean="0"/>
                        <a:t>Hadr_remote_svc</a:t>
                      </a:r>
                      <a:endParaRPr lang="en-US" dirty="0"/>
                    </a:p>
                  </a:txBody>
                  <a:tcPr/>
                </a:tc>
                <a:tc>
                  <a:txBody>
                    <a:bodyPr/>
                    <a:lstStyle/>
                    <a:p>
                      <a:r>
                        <a:rPr lang="en-US" dirty="0" smtClean="0"/>
                        <a:t>58102</a:t>
                      </a:r>
                      <a:endParaRPr lang="en-US" dirty="0"/>
                    </a:p>
                  </a:txBody>
                  <a:tcPr/>
                </a:tc>
                <a:tc>
                  <a:txBody>
                    <a:bodyPr/>
                    <a:lstStyle/>
                    <a:p>
                      <a:r>
                        <a:rPr lang="en-US" dirty="0" smtClean="0"/>
                        <a:t>58101</a:t>
                      </a:r>
                      <a:endParaRPr lang="en-US" dirty="0"/>
                    </a:p>
                  </a:txBody>
                  <a:tcPr/>
                </a:tc>
                <a:tc>
                  <a:txBody>
                    <a:bodyPr/>
                    <a:lstStyle/>
                    <a:p>
                      <a:r>
                        <a:rPr lang="en-US" dirty="0" smtClean="0"/>
                        <a:t>58101</a:t>
                      </a:r>
                      <a:endParaRPr lang="en-US" dirty="0"/>
                    </a:p>
                  </a:txBody>
                  <a:tcPr/>
                </a:tc>
                <a:tc>
                  <a:txBody>
                    <a:bodyPr/>
                    <a:lstStyle/>
                    <a:p>
                      <a:r>
                        <a:rPr lang="en-US" dirty="0" smtClean="0"/>
                        <a:t>58101</a:t>
                      </a:r>
                      <a:endParaRPr lang="en-US" dirty="0"/>
                    </a:p>
                  </a:txBody>
                  <a:tcPr/>
                </a:tc>
              </a:tr>
              <a:tr h="373267">
                <a:tc>
                  <a:txBody>
                    <a:bodyPr/>
                    <a:lstStyle/>
                    <a:p>
                      <a:r>
                        <a:rPr lang="en-US" dirty="0" err="1" smtClean="0"/>
                        <a:t>Hadr_remote_inst</a:t>
                      </a:r>
                      <a:endParaRPr lang="en-US" dirty="0"/>
                    </a:p>
                  </a:txBody>
                  <a:tcPr/>
                </a:tc>
                <a:tc>
                  <a:txBody>
                    <a:bodyPr/>
                    <a:lstStyle/>
                    <a:p>
                      <a:r>
                        <a:rPr lang="en-US" sz="1600" kern="1200" dirty="0" smtClean="0">
                          <a:solidFill>
                            <a:schemeClr val="dk1"/>
                          </a:solidFill>
                          <a:latin typeface="+mn-lt"/>
                          <a:ea typeface="+mn-ea"/>
                          <a:cs typeface="+mn-cs"/>
                        </a:rPr>
                        <a:t>d</a:t>
                      </a:r>
                      <a:r>
                        <a:rPr lang="en-US" sz="1800" kern="1200" dirty="0" smtClean="0">
                          <a:solidFill>
                            <a:schemeClr val="dk1"/>
                          </a:solidFill>
                          <a:latin typeface="+mn-lt"/>
                          <a:ea typeface="+mn-ea"/>
                          <a:cs typeface="+mn-cs"/>
                        </a:rPr>
                        <a:t>b2inst1</a:t>
                      </a:r>
                      <a:endParaRPr lang="en-US" sz="1800" kern="1200" dirty="0">
                        <a:solidFill>
                          <a:schemeClr val="dk1"/>
                        </a:solidFill>
                        <a:latin typeface="+mn-lt"/>
                        <a:ea typeface="+mn-ea"/>
                        <a:cs typeface="+mn-cs"/>
                      </a:endParaRPr>
                    </a:p>
                  </a:txBody>
                  <a:tcPr/>
                </a:tc>
                <a:tc>
                  <a:txBody>
                    <a:bodyPr/>
                    <a:lstStyle/>
                    <a:p>
                      <a:r>
                        <a:rPr lang="en-US" dirty="0" smtClean="0"/>
                        <a:t>db2inst1</a:t>
                      </a:r>
                      <a:endParaRPr lang="en-US" dirty="0"/>
                    </a:p>
                  </a:txBody>
                  <a:tcPr/>
                </a:tc>
                <a:tc>
                  <a:txBody>
                    <a:bodyPr/>
                    <a:lstStyle/>
                    <a:p>
                      <a:r>
                        <a:rPr lang="en-US" dirty="0" smtClean="0"/>
                        <a:t>db2inst1</a:t>
                      </a:r>
                      <a:endParaRPr lang="en-US" dirty="0"/>
                    </a:p>
                  </a:txBody>
                  <a:tcPr/>
                </a:tc>
                <a:tc>
                  <a:txBody>
                    <a:bodyPr/>
                    <a:lstStyle/>
                    <a:p>
                      <a:r>
                        <a:rPr lang="en-US" dirty="0" smtClean="0"/>
                        <a:t>db2inst1</a:t>
                      </a:r>
                      <a:endParaRPr lang="en-US" dirty="0"/>
                    </a:p>
                  </a:txBody>
                  <a:tcPr/>
                </a:tc>
              </a:tr>
              <a:tr h="373267">
                <a:tc>
                  <a:txBody>
                    <a:bodyPr/>
                    <a:lstStyle/>
                    <a:p>
                      <a:r>
                        <a:rPr lang="en-US" dirty="0" err="1" smtClean="0"/>
                        <a:t>Hadr_local_host</a:t>
                      </a:r>
                      <a:endParaRPr lang="en-US" dirty="0"/>
                    </a:p>
                  </a:txBody>
                  <a:tcPr/>
                </a:tc>
                <a:tc>
                  <a:txBody>
                    <a:bodyPr/>
                    <a:lstStyle/>
                    <a:p>
                      <a:r>
                        <a:rPr lang="en-US" dirty="0" smtClean="0"/>
                        <a:t>PGDB1</a:t>
                      </a:r>
                      <a:endParaRPr lang="en-US" dirty="0"/>
                    </a:p>
                  </a:txBody>
                  <a:tcPr/>
                </a:tc>
                <a:tc>
                  <a:txBody>
                    <a:bodyPr/>
                    <a:lstStyle/>
                    <a:p>
                      <a:r>
                        <a:rPr lang="en-US" dirty="0" smtClean="0"/>
                        <a:t>PGDB2</a:t>
                      </a:r>
                      <a:endParaRPr lang="en-US" dirty="0"/>
                    </a:p>
                  </a:txBody>
                  <a:tcPr/>
                </a:tc>
                <a:tc>
                  <a:txBody>
                    <a:bodyPr/>
                    <a:lstStyle/>
                    <a:p>
                      <a:r>
                        <a:rPr lang="en-US" dirty="0" smtClean="0"/>
                        <a:t>PGDB3</a:t>
                      </a:r>
                      <a:endParaRPr lang="en-US" dirty="0"/>
                    </a:p>
                  </a:txBody>
                  <a:tcPr/>
                </a:tc>
                <a:tc>
                  <a:txBody>
                    <a:bodyPr/>
                    <a:lstStyle/>
                    <a:p>
                      <a:r>
                        <a:rPr lang="en-US" dirty="0" smtClean="0"/>
                        <a:t>PGDB4</a:t>
                      </a:r>
                      <a:endParaRPr lang="en-US" dirty="0"/>
                    </a:p>
                  </a:txBody>
                  <a:tcPr/>
                </a:tc>
              </a:tr>
              <a:tr h="373267">
                <a:tc>
                  <a:txBody>
                    <a:bodyPr/>
                    <a:lstStyle/>
                    <a:p>
                      <a:r>
                        <a:rPr lang="en-US" dirty="0" err="1" smtClean="0"/>
                        <a:t>Hadr_local_svc</a:t>
                      </a:r>
                      <a:endParaRPr lang="en-US" dirty="0"/>
                    </a:p>
                  </a:txBody>
                  <a:tcPr/>
                </a:tc>
                <a:tc>
                  <a:txBody>
                    <a:bodyPr/>
                    <a:lstStyle/>
                    <a:p>
                      <a:r>
                        <a:rPr lang="en-US" dirty="0" smtClean="0"/>
                        <a:t>58101</a:t>
                      </a:r>
                      <a:endParaRPr lang="en-US" dirty="0"/>
                    </a:p>
                  </a:txBody>
                  <a:tcPr/>
                </a:tc>
                <a:tc>
                  <a:txBody>
                    <a:bodyPr/>
                    <a:lstStyle/>
                    <a:p>
                      <a:r>
                        <a:rPr lang="en-US" dirty="0" smtClean="0"/>
                        <a:t>58102</a:t>
                      </a:r>
                      <a:endParaRPr lang="en-US" dirty="0"/>
                    </a:p>
                  </a:txBody>
                  <a:tcPr/>
                </a:tc>
                <a:tc>
                  <a:txBody>
                    <a:bodyPr/>
                    <a:lstStyle/>
                    <a:p>
                      <a:r>
                        <a:rPr lang="en-US" dirty="0" smtClean="0"/>
                        <a:t>58103</a:t>
                      </a:r>
                      <a:endParaRPr lang="en-US" dirty="0"/>
                    </a:p>
                  </a:txBody>
                  <a:tcPr/>
                </a:tc>
                <a:tc>
                  <a:txBody>
                    <a:bodyPr/>
                    <a:lstStyle/>
                    <a:p>
                      <a:r>
                        <a:rPr lang="en-US" dirty="0" smtClean="0"/>
                        <a:t>58104</a:t>
                      </a:r>
                      <a:endParaRPr lang="en-US" dirty="0"/>
                    </a:p>
                  </a:txBody>
                  <a:tcPr/>
                </a:tc>
              </a:tr>
              <a:tr h="373267">
                <a:tc>
                  <a:txBody>
                    <a:bodyPr/>
                    <a:lstStyle/>
                    <a:p>
                      <a:r>
                        <a:rPr lang="en-US" dirty="0" smtClean="0"/>
                        <a:t>Operational</a:t>
                      </a:r>
                    </a:p>
                    <a:p>
                      <a:r>
                        <a:rPr lang="en-US" dirty="0" err="1" smtClean="0"/>
                        <a:t>Hadr_syncmode</a:t>
                      </a:r>
                      <a:endParaRPr lang="en-US" dirty="0"/>
                    </a:p>
                  </a:txBody>
                  <a:tcPr/>
                </a:tc>
                <a:tc>
                  <a:txBody>
                    <a:bodyPr/>
                    <a:lstStyle/>
                    <a:p>
                      <a:r>
                        <a:rPr lang="en-US" dirty="0" smtClean="0"/>
                        <a:t>Sync</a:t>
                      </a:r>
                      <a:endParaRPr lang="en-US" dirty="0"/>
                    </a:p>
                  </a:txBody>
                  <a:tcPr/>
                </a:tc>
                <a:tc>
                  <a:txBody>
                    <a:bodyPr/>
                    <a:lstStyle/>
                    <a:p>
                      <a:r>
                        <a:rPr lang="en-US" dirty="0" err="1" smtClean="0"/>
                        <a:t>nearsync</a:t>
                      </a:r>
                      <a:endParaRPr lang="en-US" dirty="0"/>
                    </a:p>
                  </a:txBody>
                  <a:tcPr/>
                </a:tc>
                <a:tc>
                  <a:txBody>
                    <a:bodyPr/>
                    <a:lstStyle/>
                    <a:p>
                      <a:r>
                        <a:rPr lang="en-US" dirty="0" err="1" smtClean="0"/>
                        <a:t>Async</a:t>
                      </a:r>
                      <a:endParaRPr lang="en-US" dirty="0"/>
                    </a:p>
                  </a:txBody>
                  <a:tcPr/>
                </a:tc>
                <a:tc>
                  <a:txBody>
                    <a:bodyPr/>
                    <a:lstStyle/>
                    <a:p>
                      <a:r>
                        <a:rPr lang="en-US" dirty="0" err="1" smtClean="0"/>
                        <a:t>Async</a:t>
                      </a:r>
                      <a:endParaRPr lang="en-US" dirty="0"/>
                    </a:p>
                  </a:txBody>
                  <a:tcPr/>
                </a:tc>
              </a:tr>
              <a:tr h="373267">
                <a:tc>
                  <a:txBody>
                    <a:bodyPr/>
                    <a:lstStyle/>
                    <a:p>
                      <a:r>
                        <a:rPr lang="en-US" dirty="0" smtClean="0"/>
                        <a:t>Effective</a:t>
                      </a:r>
                    </a:p>
                    <a:p>
                      <a:r>
                        <a:rPr lang="en-US" dirty="0" err="1" smtClean="0"/>
                        <a:t>Hadr_syncmode</a:t>
                      </a:r>
                      <a:endParaRPr lang="en-US" dirty="0"/>
                    </a:p>
                  </a:txBody>
                  <a:tcPr/>
                </a:tc>
                <a:tc>
                  <a:txBody>
                    <a:bodyPr/>
                    <a:lstStyle/>
                    <a:p>
                      <a:r>
                        <a:rPr lang="en-US" dirty="0" smtClean="0"/>
                        <a:t>N/A</a:t>
                      </a:r>
                      <a:endParaRPr lang="en-US" dirty="0"/>
                    </a:p>
                  </a:txBody>
                  <a:tcPr/>
                </a:tc>
                <a:tc>
                  <a:txBody>
                    <a:bodyPr/>
                    <a:lstStyle/>
                    <a:p>
                      <a:r>
                        <a:rPr lang="en-US" dirty="0" smtClean="0"/>
                        <a:t>Sync</a:t>
                      </a:r>
                      <a:endParaRPr lang="en-US" dirty="0"/>
                    </a:p>
                  </a:txBody>
                  <a:tcPr/>
                </a:tc>
                <a:tc>
                  <a:txBody>
                    <a:bodyPr/>
                    <a:lstStyle/>
                    <a:p>
                      <a:r>
                        <a:rPr lang="en-US" dirty="0" err="1" smtClean="0"/>
                        <a:t>Superasync</a:t>
                      </a:r>
                      <a:endParaRPr lang="en-US" dirty="0"/>
                    </a:p>
                  </a:txBody>
                  <a:tcPr/>
                </a:tc>
                <a:tc>
                  <a:txBody>
                    <a:bodyPr/>
                    <a:lstStyle/>
                    <a:p>
                      <a:r>
                        <a:rPr lang="en-US" dirty="0" err="1" smtClean="0"/>
                        <a:t>Superasync</a:t>
                      </a:r>
                      <a:endParaRPr lang="en-US" dirty="0"/>
                    </a:p>
                  </a:txBody>
                  <a:tcPr/>
                </a:tc>
              </a:tr>
            </a:tbl>
          </a:graphicData>
        </a:graphic>
      </p:graphicFrame>
    </p:spTree>
    <p:extLst>
      <p:ext uri="{BB962C8B-B14F-4D97-AF65-F5344CB8AC3E}">
        <p14:creationId xmlns:p14="http://schemas.microsoft.com/office/powerpoint/2010/main" val="38616879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40513"/>
            <a:ext cx="8229600" cy="1143000"/>
          </a:xfrm>
        </p:spPr>
        <p:txBody>
          <a:bodyPr>
            <a:normAutofit/>
          </a:bodyPr>
          <a:lstStyle/>
          <a:p>
            <a:r>
              <a:rPr lang="en-US" dirty="0" smtClean="0"/>
              <a:t>HADR Multiple Standbys</a:t>
            </a:r>
            <a:endParaRPr lang="en-US" dirty="0"/>
          </a:p>
        </p:txBody>
      </p:sp>
      <p:sp>
        <p:nvSpPr>
          <p:cNvPr id="3" name="Rectangle 2"/>
          <p:cNvSpPr/>
          <p:nvPr/>
        </p:nvSpPr>
        <p:spPr>
          <a:xfrm>
            <a:off x="174171" y="1764626"/>
            <a:ext cx="1981200" cy="17405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26747" y="1818091"/>
            <a:ext cx="1371600" cy="646331"/>
          </a:xfrm>
          <a:prstGeom prst="rect">
            <a:avLst/>
          </a:prstGeom>
          <a:noFill/>
        </p:spPr>
        <p:txBody>
          <a:bodyPr wrap="square" rtlCol="0">
            <a:spAutoFit/>
          </a:bodyPr>
          <a:lstStyle/>
          <a:p>
            <a:r>
              <a:rPr lang="en-US" b="1" dirty="0" smtClean="0">
                <a:solidFill>
                  <a:srgbClr val="FF0000"/>
                </a:solidFill>
              </a:rPr>
              <a:t>Principal Standby</a:t>
            </a:r>
            <a:endParaRPr lang="en-US" b="1" dirty="0">
              <a:solidFill>
                <a:srgbClr val="FF0000"/>
              </a:solidFill>
            </a:endParaRPr>
          </a:p>
        </p:txBody>
      </p:sp>
      <p:sp>
        <p:nvSpPr>
          <p:cNvPr id="6" name="Rectangle 5"/>
          <p:cNvSpPr/>
          <p:nvPr/>
        </p:nvSpPr>
        <p:spPr>
          <a:xfrm>
            <a:off x="174171" y="4404021"/>
            <a:ext cx="1981200"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95172" y="4543719"/>
            <a:ext cx="1371600" cy="461665"/>
          </a:xfrm>
          <a:prstGeom prst="rect">
            <a:avLst/>
          </a:prstGeom>
          <a:noFill/>
        </p:spPr>
        <p:txBody>
          <a:bodyPr wrap="square" rtlCol="0">
            <a:spAutoFit/>
          </a:bodyPr>
          <a:lstStyle/>
          <a:p>
            <a:r>
              <a:rPr lang="en-US" sz="2400" b="1" dirty="0" smtClean="0">
                <a:solidFill>
                  <a:srgbClr val="FF0000"/>
                </a:solidFill>
              </a:rPr>
              <a:t>Primary</a:t>
            </a:r>
            <a:endParaRPr lang="en-US" sz="2400" b="1" dirty="0">
              <a:solidFill>
                <a:srgbClr val="FF0000"/>
              </a:solidFill>
            </a:endParaRPr>
          </a:p>
        </p:txBody>
      </p:sp>
      <p:sp>
        <p:nvSpPr>
          <p:cNvPr id="8" name="Rectangle 7"/>
          <p:cNvSpPr/>
          <p:nvPr/>
        </p:nvSpPr>
        <p:spPr>
          <a:xfrm>
            <a:off x="5159829" y="1759183"/>
            <a:ext cx="1774371" cy="174601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65272" y="4350077"/>
            <a:ext cx="1698171"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65233" y="1771925"/>
            <a:ext cx="1027269" cy="369332"/>
          </a:xfrm>
          <a:prstGeom prst="rect">
            <a:avLst/>
          </a:prstGeom>
        </p:spPr>
        <p:txBody>
          <a:bodyPr wrap="none">
            <a:spAutoFit/>
          </a:bodyPr>
          <a:lstStyle/>
          <a:p>
            <a:r>
              <a:rPr lang="en-US" b="1" dirty="0" smtClean="0"/>
              <a:t>Auxiliary</a:t>
            </a:r>
            <a:endParaRPr lang="en-US" b="1" dirty="0"/>
          </a:p>
        </p:txBody>
      </p:sp>
      <p:sp>
        <p:nvSpPr>
          <p:cNvPr id="10" name="Rectangle 9"/>
          <p:cNvSpPr/>
          <p:nvPr/>
        </p:nvSpPr>
        <p:spPr>
          <a:xfrm>
            <a:off x="5554393" y="4393751"/>
            <a:ext cx="1027269" cy="369332"/>
          </a:xfrm>
          <a:prstGeom prst="rect">
            <a:avLst/>
          </a:prstGeom>
        </p:spPr>
        <p:txBody>
          <a:bodyPr wrap="none">
            <a:spAutoFit/>
          </a:bodyPr>
          <a:lstStyle/>
          <a:p>
            <a:r>
              <a:rPr lang="en-US" b="1" dirty="0" smtClean="0"/>
              <a:t>Auxiliary</a:t>
            </a:r>
            <a:endParaRPr lang="en-US" b="1" dirty="0"/>
          </a:p>
        </p:txBody>
      </p:sp>
      <p:sp>
        <p:nvSpPr>
          <p:cNvPr id="12" name="Flowchart: Magnetic Disk 11"/>
          <p:cNvSpPr/>
          <p:nvPr/>
        </p:nvSpPr>
        <p:spPr>
          <a:xfrm>
            <a:off x="631723" y="2431918"/>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13" name="Flowchart: Magnetic Disk 12"/>
          <p:cNvSpPr/>
          <p:nvPr/>
        </p:nvSpPr>
        <p:spPr>
          <a:xfrm>
            <a:off x="478971" y="5311695"/>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cxnSp>
        <p:nvCxnSpPr>
          <p:cNvPr id="15" name="Curved Connector 14"/>
          <p:cNvCxnSpPr>
            <a:stCxn id="3" idx="2"/>
            <a:endCxn id="6" idx="0"/>
          </p:cNvCxnSpPr>
          <p:nvPr/>
        </p:nvCxnSpPr>
        <p:spPr>
          <a:xfrm rot="5400000">
            <a:off x="715361" y="3954610"/>
            <a:ext cx="898821" cy="12700"/>
          </a:xfrm>
          <a:prstGeom prst="curvedConnector3">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5400000">
            <a:off x="1139088" y="3559072"/>
            <a:ext cx="850489" cy="461665"/>
          </a:xfrm>
          <a:prstGeom prst="rect">
            <a:avLst/>
          </a:prstGeom>
          <a:noFill/>
        </p:spPr>
        <p:txBody>
          <a:bodyPr wrap="none" rtlCol="0">
            <a:spAutoFit/>
          </a:bodyPr>
          <a:lstStyle/>
          <a:p>
            <a:r>
              <a:rPr lang="en-US" sz="2400" b="1" dirty="0" smtClean="0">
                <a:solidFill>
                  <a:srgbClr val="FF0000"/>
                </a:solidFill>
              </a:rPr>
              <a:t>SYNC</a:t>
            </a:r>
            <a:endParaRPr lang="en-US" sz="2400" b="1" dirty="0">
              <a:solidFill>
                <a:srgbClr val="FF0000"/>
              </a:solidFill>
            </a:endParaRPr>
          </a:p>
        </p:txBody>
      </p:sp>
      <p:sp>
        <p:nvSpPr>
          <p:cNvPr id="20" name="TextBox 19"/>
          <p:cNvSpPr txBox="1"/>
          <p:nvPr/>
        </p:nvSpPr>
        <p:spPr>
          <a:xfrm>
            <a:off x="403123" y="1350376"/>
            <a:ext cx="1560684" cy="369332"/>
          </a:xfrm>
          <a:prstGeom prst="rect">
            <a:avLst/>
          </a:prstGeom>
          <a:noFill/>
        </p:spPr>
        <p:txBody>
          <a:bodyPr wrap="none" rtlCol="0">
            <a:spAutoFit/>
          </a:bodyPr>
          <a:lstStyle/>
          <a:p>
            <a:r>
              <a:rPr lang="en-US" b="1" dirty="0" smtClean="0"/>
              <a:t>Host – PGDB1</a:t>
            </a:r>
            <a:endParaRPr lang="en-US" b="1" dirty="0"/>
          </a:p>
        </p:txBody>
      </p:sp>
      <p:sp>
        <p:nvSpPr>
          <p:cNvPr id="21" name="Flowchart: Magnetic Disk 20"/>
          <p:cNvSpPr/>
          <p:nvPr/>
        </p:nvSpPr>
        <p:spPr>
          <a:xfrm>
            <a:off x="5465324" y="4827391"/>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2" name="Flowchart: Magnetic Disk 21"/>
          <p:cNvSpPr/>
          <p:nvPr/>
        </p:nvSpPr>
        <p:spPr>
          <a:xfrm>
            <a:off x="5589814" y="2328589"/>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3" name="TextBox 22"/>
          <p:cNvSpPr txBox="1"/>
          <p:nvPr/>
        </p:nvSpPr>
        <p:spPr>
          <a:xfrm>
            <a:off x="5294002" y="1364457"/>
            <a:ext cx="1507785" cy="369332"/>
          </a:xfrm>
          <a:prstGeom prst="rect">
            <a:avLst/>
          </a:prstGeom>
          <a:noFill/>
        </p:spPr>
        <p:txBody>
          <a:bodyPr wrap="none" rtlCol="0">
            <a:spAutoFit/>
          </a:bodyPr>
          <a:lstStyle/>
          <a:p>
            <a:r>
              <a:rPr lang="en-US" b="1" dirty="0" smtClean="0"/>
              <a:t>Host – PGDB3</a:t>
            </a:r>
            <a:endParaRPr lang="en-US" b="1" dirty="0"/>
          </a:p>
        </p:txBody>
      </p:sp>
      <p:sp>
        <p:nvSpPr>
          <p:cNvPr id="24" name="TextBox 23"/>
          <p:cNvSpPr txBox="1"/>
          <p:nvPr/>
        </p:nvSpPr>
        <p:spPr>
          <a:xfrm>
            <a:off x="5180313" y="3967688"/>
            <a:ext cx="1507785" cy="369332"/>
          </a:xfrm>
          <a:prstGeom prst="rect">
            <a:avLst/>
          </a:prstGeom>
          <a:noFill/>
        </p:spPr>
        <p:txBody>
          <a:bodyPr wrap="none" rtlCol="0">
            <a:spAutoFit/>
          </a:bodyPr>
          <a:lstStyle/>
          <a:p>
            <a:r>
              <a:rPr lang="en-US" b="1" dirty="0" smtClean="0"/>
              <a:t>Host – PGDB4</a:t>
            </a:r>
            <a:endParaRPr lang="en-US" b="1" dirty="0"/>
          </a:p>
        </p:txBody>
      </p:sp>
      <p:sp>
        <p:nvSpPr>
          <p:cNvPr id="31" name="TextBox 30"/>
          <p:cNvSpPr txBox="1"/>
          <p:nvPr/>
        </p:nvSpPr>
        <p:spPr>
          <a:xfrm>
            <a:off x="3058676" y="4642725"/>
            <a:ext cx="1448217" cy="369332"/>
          </a:xfrm>
          <a:prstGeom prst="rect">
            <a:avLst/>
          </a:prstGeom>
          <a:noFill/>
        </p:spPr>
        <p:txBody>
          <a:bodyPr wrap="none" rtlCol="0">
            <a:spAutoFit/>
          </a:bodyPr>
          <a:lstStyle/>
          <a:p>
            <a:r>
              <a:rPr lang="en-US" b="1" dirty="0" smtClean="0">
                <a:solidFill>
                  <a:srgbClr val="FF0000"/>
                </a:solidFill>
              </a:rPr>
              <a:t>SUPERASYNC</a:t>
            </a:r>
            <a:endParaRPr lang="en-US" b="1" dirty="0">
              <a:solidFill>
                <a:srgbClr val="FF0000"/>
              </a:solidFill>
            </a:endParaRPr>
          </a:p>
        </p:txBody>
      </p:sp>
      <p:sp>
        <p:nvSpPr>
          <p:cNvPr id="32" name="TextBox 31"/>
          <p:cNvSpPr txBox="1"/>
          <p:nvPr/>
        </p:nvSpPr>
        <p:spPr>
          <a:xfrm>
            <a:off x="2982476" y="3808796"/>
            <a:ext cx="1448217" cy="369332"/>
          </a:xfrm>
          <a:prstGeom prst="rect">
            <a:avLst/>
          </a:prstGeom>
          <a:noFill/>
        </p:spPr>
        <p:txBody>
          <a:bodyPr wrap="none" rtlCol="0">
            <a:spAutoFit/>
          </a:bodyPr>
          <a:lstStyle/>
          <a:p>
            <a:r>
              <a:rPr lang="en-US" b="1" dirty="0" smtClean="0">
                <a:solidFill>
                  <a:srgbClr val="FF0000"/>
                </a:solidFill>
              </a:rPr>
              <a:t>SUPERASYNC</a:t>
            </a:r>
            <a:endParaRPr lang="en-US" b="1" dirty="0">
              <a:solidFill>
                <a:srgbClr val="FF0000"/>
              </a:solidFill>
            </a:endParaRPr>
          </a:p>
        </p:txBody>
      </p:sp>
      <p:sp>
        <p:nvSpPr>
          <p:cNvPr id="35" name="Oval 34"/>
          <p:cNvSpPr/>
          <p:nvPr/>
        </p:nvSpPr>
        <p:spPr>
          <a:xfrm>
            <a:off x="4866795" y="6858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52400" y="8382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78079" y="4066904"/>
            <a:ext cx="1507785" cy="369332"/>
          </a:xfrm>
          <a:prstGeom prst="rect">
            <a:avLst/>
          </a:prstGeom>
          <a:noFill/>
        </p:spPr>
        <p:txBody>
          <a:bodyPr wrap="none" rtlCol="0">
            <a:spAutoFit/>
          </a:bodyPr>
          <a:lstStyle/>
          <a:p>
            <a:r>
              <a:rPr lang="en-US" b="1" dirty="0" smtClean="0"/>
              <a:t>Host – PGDB2</a:t>
            </a:r>
            <a:endParaRPr lang="en-US" b="1" dirty="0"/>
          </a:p>
        </p:txBody>
      </p:sp>
      <p:sp>
        <p:nvSpPr>
          <p:cNvPr id="29" name="TextBox 28"/>
          <p:cNvSpPr txBox="1"/>
          <p:nvPr/>
        </p:nvSpPr>
        <p:spPr>
          <a:xfrm>
            <a:off x="351629" y="6336268"/>
            <a:ext cx="1093056" cy="369332"/>
          </a:xfrm>
          <a:prstGeom prst="rect">
            <a:avLst/>
          </a:prstGeom>
          <a:noFill/>
        </p:spPr>
        <p:txBody>
          <a:bodyPr wrap="none" rtlCol="0">
            <a:spAutoFit/>
          </a:bodyPr>
          <a:lstStyle/>
          <a:p>
            <a:r>
              <a:rPr lang="en-US" b="1" dirty="0" smtClean="0"/>
              <a:t>New York</a:t>
            </a:r>
            <a:endParaRPr lang="en-US" b="1" dirty="0"/>
          </a:p>
        </p:txBody>
      </p:sp>
      <p:sp>
        <p:nvSpPr>
          <p:cNvPr id="30" name="TextBox 29"/>
          <p:cNvSpPr txBox="1"/>
          <p:nvPr/>
        </p:nvSpPr>
        <p:spPr>
          <a:xfrm>
            <a:off x="5563731" y="6342493"/>
            <a:ext cx="1136401" cy="369332"/>
          </a:xfrm>
          <a:prstGeom prst="rect">
            <a:avLst/>
          </a:prstGeom>
          <a:noFill/>
        </p:spPr>
        <p:txBody>
          <a:bodyPr wrap="none" rtlCol="0">
            <a:spAutoFit/>
          </a:bodyPr>
          <a:lstStyle/>
          <a:p>
            <a:r>
              <a:rPr lang="en-US" b="1" dirty="0" smtClean="0"/>
              <a:t>Huntsville</a:t>
            </a:r>
            <a:endParaRPr lang="en-US" b="1" dirty="0"/>
          </a:p>
        </p:txBody>
      </p:sp>
      <p:sp>
        <p:nvSpPr>
          <p:cNvPr id="33" name="TextBox 32"/>
          <p:cNvSpPr txBox="1"/>
          <p:nvPr/>
        </p:nvSpPr>
        <p:spPr>
          <a:xfrm>
            <a:off x="5549646" y="3514982"/>
            <a:ext cx="880113" cy="369332"/>
          </a:xfrm>
          <a:prstGeom prst="rect">
            <a:avLst/>
          </a:prstGeom>
          <a:noFill/>
        </p:spPr>
        <p:txBody>
          <a:bodyPr wrap="none" rtlCol="0">
            <a:spAutoFit/>
          </a:bodyPr>
          <a:lstStyle/>
          <a:p>
            <a:r>
              <a:rPr lang="en-US" b="1" dirty="0" smtClean="0"/>
              <a:t>Atlanta</a:t>
            </a:r>
            <a:endParaRPr lang="en-US" b="1" dirty="0"/>
          </a:p>
        </p:txBody>
      </p:sp>
      <p:sp>
        <p:nvSpPr>
          <p:cNvPr id="11" name="TextBox 10"/>
          <p:cNvSpPr txBox="1"/>
          <p:nvPr/>
        </p:nvSpPr>
        <p:spPr>
          <a:xfrm>
            <a:off x="119142" y="4927937"/>
            <a:ext cx="4675831" cy="1200329"/>
          </a:xfrm>
          <a:prstGeom prst="rect">
            <a:avLst/>
          </a:prstGeom>
          <a:noFill/>
        </p:spPr>
        <p:txBody>
          <a:bodyPr wrap="square" rtlCol="0">
            <a:spAutoFit/>
          </a:bodyPr>
          <a:lstStyle/>
          <a:p>
            <a:r>
              <a:rPr lang="en-US" sz="7200" b="1" dirty="0" smtClean="0">
                <a:solidFill>
                  <a:srgbClr val="FF0000"/>
                </a:solidFill>
              </a:rPr>
              <a:t>TAKEOVER</a:t>
            </a:r>
            <a:endParaRPr lang="en-US" sz="7200" b="1" dirty="0">
              <a:solidFill>
                <a:srgbClr val="FF0000"/>
              </a:solidFill>
            </a:endParaRPr>
          </a:p>
        </p:txBody>
      </p:sp>
      <p:cxnSp>
        <p:nvCxnSpPr>
          <p:cNvPr id="18" name="Straight Arrow Connector 17"/>
          <p:cNvCxnSpPr/>
          <p:nvPr/>
        </p:nvCxnSpPr>
        <p:spPr>
          <a:xfrm flipV="1">
            <a:off x="2155371" y="3194603"/>
            <a:ext cx="3138631" cy="1706979"/>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2155371" y="4979792"/>
            <a:ext cx="3254828" cy="7419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1158421" y="3044566"/>
            <a:ext cx="25044" cy="136664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6601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issuing Takeover on PGDB2 (automatically reconfigured)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367510973"/>
              </p:ext>
            </p:extLst>
          </p:nvPr>
        </p:nvGraphicFramePr>
        <p:xfrm>
          <a:off x="152400" y="1371600"/>
          <a:ext cx="8839200" cy="5164159"/>
        </p:xfrm>
        <a:graphic>
          <a:graphicData uri="http://schemas.openxmlformats.org/drawingml/2006/table">
            <a:tbl>
              <a:tblPr firstRow="1" bandRow="1">
                <a:tableStyleId>{5C22544A-7EE6-4342-B048-85BDC9FD1C3A}</a:tableStyleId>
              </a:tblPr>
              <a:tblGrid>
                <a:gridCol w="1981200"/>
                <a:gridCol w="1554480"/>
                <a:gridCol w="1767840"/>
                <a:gridCol w="1767840"/>
                <a:gridCol w="1767840"/>
              </a:tblGrid>
              <a:tr h="920384">
                <a:tc>
                  <a:txBody>
                    <a:bodyPr/>
                    <a:lstStyle/>
                    <a:p>
                      <a:r>
                        <a:rPr lang="en-US" dirty="0" smtClean="0">
                          <a:solidFill>
                            <a:schemeClr val="tx1"/>
                          </a:solidFill>
                        </a:rPr>
                        <a:t>Configuration Parameter</a:t>
                      </a:r>
                      <a:endParaRPr lang="en-US" dirty="0">
                        <a:solidFill>
                          <a:schemeClr val="tx1"/>
                        </a:solidFill>
                      </a:endParaRPr>
                    </a:p>
                  </a:txBody>
                  <a:tcPr/>
                </a:tc>
                <a:tc>
                  <a:txBody>
                    <a:bodyPr/>
                    <a:lstStyle/>
                    <a:p>
                      <a:r>
                        <a:rPr lang="en-US" sz="1800" b="1" kern="1200" dirty="0" smtClean="0">
                          <a:solidFill>
                            <a:schemeClr val="tx1"/>
                          </a:solidFill>
                          <a:latin typeface="+mn-lt"/>
                          <a:ea typeface="+mn-ea"/>
                          <a:cs typeface="+mn-cs"/>
                        </a:rPr>
                        <a:t>PGDB1</a:t>
                      </a:r>
                    </a:p>
                    <a:p>
                      <a:r>
                        <a:rPr lang="en-US" sz="1800" b="1" kern="1200" dirty="0" smtClean="0">
                          <a:solidFill>
                            <a:schemeClr val="tx1"/>
                          </a:solidFill>
                          <a:latin typeface="+mn-lt"/>
                          <a:ea typeface="+mn-ea"/>
                          <a:cs typeface="+mn-cs"/>
                        </a:rPr>
                        <a:t>(Primary)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PGDB2</a:t>
                      </a:r>
                      <a:endParaRPr lang="en-US" sz="1800" b="1" kern="1200" baseline="0" dirty="0" smtClean="0">
                        <a:solidFill>
                          <a:schemeClr val="tx1"/>
                        </a:solidFill>
                        <a:latin typeface="+mn-lt"/>
                        <a:ea typeface="+mn-ea"/>
                        <a:cs typeface="+mn-cs"/>
                      </a:endParaRPr>
                    </a:p>
                    <a:p>
                      <a:r>
                        <a:rPr lang="en-US" sz="1800" b="1" kern="1200" baseline="0" dirty="0" smtClean="0">
                          <a:solidFill>
                            <a:schemeClr val="tx1"/>
                          </a:solidFill>
                          <a:latin typeface="+mn-lt"/>
                          <a:ea typeface="+mn-ea"/>
                          <a:cs typeface="+mn-cs"/>
                        </a:rPr>
                        <a:t>(Principal Standby)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PGDB3</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PGDB4</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r>
              <a:tr h="373267">
                <a:tc>
                  <a:txBody>
                    <a:bodyPr/>
                    <a:lstStyle/>
                    <a:p>
                      <a:r>
                        <a:rPr lang="en-US" dirty="0" err="1" smtClean="0"/>
                        <a:t>Hadr_target_list</a:t>
                      </a:r>
                      <a:endParaRPr lang="en-US" dirty="0"/>
                    </a:p>
                  </a:txBody>
                  <a:tcPr/>
                </a:tc>
                <a:tc>
                  <a:txBody>
                    <a:bodyPr/>
                    <a:lstStyle/>
                    <a:p>
                      <a:r>
                        <a:rPr lang="en-US" sz="1600" dirty="0" smtClean="0"/>
                        <a:t>PGDB2:58102|</a:t>
                      </a:r>
                    </a:p>
                    <a:p>
                      <a:r>
                        <a:rPr lang="en-US" sz="1600" dirty="0" smtClean="0"/>
                        <a:t>PGDB3:58103|</a:t>
                      </a:r>
                    </a:p>
                    <a:p>
                      <a:r>
                        <a:rPr lang="en-US" sz="1600" dirty="0" smtClean="0"/>
                        <a:t>PGDB4:58104</a:t>
                      </a:r>
                      <a:endParaRPr lang="en-US" sz="1600" dirty="0"/>
                    </a:p>
                  </a:txBody>
                  <a:tcPr/>
                </a:tc>
                <a:tc>
                  <a:txBody>
                    <a:bodyPr/>
                    <a:lstStyle/>
                    <a:p>
                      <a:r>
                        <a:rPr lang="en-US" sz="1600" dirty="0" smtClean="0"/>
                        <a:t>PGDB1:58101|</a:t>
                      </a:r>
                    </a:p>
                    <a:p>
                      <a:r>
                        <a:rPr lang="en-US" sz="1600" dirty="0" smtClean="0"/>
                        <a:t>PGDB3:58103|</a:t>
                      </a:r>
                    </a:p>
                    <a:p>
                      <a:r>
                        <a:rPr lang="en-US" sz="1600" dirty="0" smtClean="0"/>
                        <a:t>PGDB4:58104</a:t>
                      </a:r>
                    </a:p>
                    <a:p>
                      <a:endParaRPr lang="en-US" dirty="0"/>
                    </a:p>
                  </a:txBody>
                  <a:tcPr/>
                </a:tc>
                <a:tc>
                  <a:txBody>
                    <a:bodyPr/>
                    <a:lstStyle/>
                    <a:p>
                      <a:r>
                        <a:rPr lang="en-US" sz="1600" dirty="0" smtClean="0"/>
                        <a:t>PGDB2:58102|</a:t>
                      </a:r>
                    </a:p>
                    <a:p>
                      <a:r>
                        <a:rPr lang="en-US" sz="1600" dirty="0" smtClean="0"/>
                        <a:t>PGDB1:58101|</a:t>
                      </a:r>
                    </a:p>
                    <a:p>
                      <a:r>
                        <a:rPr lang="en-US" sz="1600" dirty="0" smtClean="0"/>
                        <a:t>PGDB4:58104</a:t>
                      </a:r>
                      <a:endParaRPr lang="en-US" sz="1600" dirty="0"/>
                    </a:p>
                  </a:txBody>
                  <a:tcPr/>
                </a:tc>
                <a:tc>
                  <a:txBody>
                    <a:bodyPr/>
                    <a:lstStyle/>
                    <a:p>
                      <a:r>
                        <a:rPr lang="en-US" sz="1600" dirty="0" smtClean="0"/>
                        <a:t>PGDB2:58102|</a:t>
                      </a:r>
                    </a:p>
                    <a:p>
                      <a:r>
                        <a:rPr lang="en-US" sz="1600" dirty="0" smtClean="0"/>
                        <a:t>PGDB1:58101|</a:t>
                      </a:r>
                    </a:p>
                    <a:p>
                      <a:r>
                        <a:rPr lang="en-US" sz="1600" dirty="0" smtClean="0"/>
                        <a:t>PGDB3:58103</a:t>
                      </a:r>
                      <a:endParaRPr lang="en-US" sz="1600" dirty="0"/>
                    </a:p>
                  </a:txBody>
                  <a:tcPr/>
                </a:tc>
              </a:tr>
              <a:tr h="373267">
                <a:tc>
                  <a:txBody>
                    <a:bodyPr/>
                    <a:lstStyle/>
                    <a:p>
                      <a:r>
                        <a:rPr lang="en-US" dirty="0" err="1" smtClean="0"/>
                        <a:t>Hadr_remote_host</a:t>
                      </a:r>
                      <a:endParaRPr lang="en-US" dirty="0"/>
                    </a:p>
                  </a:txBody>
                  <a:tcPr/>
                </a:tc>
                <a:tc>
                  <a:txBody>
                    <a:bodyPr/>
                    <a:lstStyle/>
                    <a:p>
                      <a:r>
                        <a:rPr lang="en-US" dirty="0" smtClean="0"/>
                        <a:t>PGDB2</a:t>
                      </a:r>
                      <a:endParaRPr lang="en-US" dirty="0"/>
                    </a:p>
                  </a:txBody>
                  <a:tcPr/>
                </a:tc>
                <a:tc>
                  <a:txBody>
                    <a:bodyPr/>
                    <a:lstStyle/>
                    <a:p>
                      <a:r>
                        <a:rPr lang="en-US" dirty="0" smtClean="0"/>
                        <a:t>PGDB1</a:t>
                      </a:r>
                      <a:endParaRPr lang="en-US" dirty="0"/>
                    </a:p>
                  </a:txBody>
                  <a:tcPr/>
                </a:tc>
                <a:tc>
                  <a:txBody>
                    <a:bodyPr/>
                    <a:lstStyle/>
                    <a:p>
                      <a:r>
                        <a:rPr lang="en-US" dirty="0" smtClean="0"/>
                        <a:t>PGDB2</a:t>
                      </a:r>
                      <a:endParaRPr lang="en-US" dirty="0"/>
                    </a:p>
                  </a:txBody>
                  <a:tcPr>
                    <a:solidFill>
                      <a:srgbClr val="92D050"/>
                    </a:solidFill>
                  </a:tcPr>
                </a:tc>
                <a:tc>
                  <a:txBody>
                    <a:bodyPr/>
                    <a:lstStyle/>
                    <a:p>
                      <a:r>
                        <a:rPr lang="en-US" dirty="0" smtClean="0"/>
                        <a:t>PGDB2</a:t>
                      </a:r>
                      <a:endParaRPr lang="en-US" dirty="0"/>
                    </a:p>
                  </a:txBody>
                  <a:tcPr>
                    <a:solidFill>
                      <a:srgbClr val="92D050"/>
                    </a:solidFill>
                  </a:tcPr>
                </a:tc>
              </a:tr>
              <a:tr h="373267">
                <a:tc>
                  <a:txBody>
                    <a:bodyPr/>
                    <a:lstStyle/>
                    <a:p>
                      <a:r>
                        <a:rPr lang="en-US" dirty="0" err="1" smtClean="0"/>
                        <a:t>Hadr_remote_svc</a:t>
                      </a:r>
                      <a:endParaRPr lang="en-US" dirty="0"/>
                    </a:p>
                  </a:txBody>
                  <a:tcPr/>
                </a:tc>
                <a:tc>
                  <a:txBody>
                    <a:bodyPr/>
                    <a:lstStyle/>
                    <a:p>
                      <a:r>
                        <a:rPr lang="en-US" dirty="0" smtClean="0"/>
                        <a:t>58102</a:t>
                      </a:r>
                      <a:endParaRPr lang="en-US" dirty="0"/>
                    </a:p>
                  </a:txBody>
                  <a:tcPr/>
                </a:tc>
                <a:tc>
                  <a:txBody>
                    <a:bodyPr/>
                    <a:lstStyle/>
                    <a:p>
                      <a:r>
                        <a:rPr lang="en-US" dirty="0" smtClean="0"/>
                        <a:t>58101</a:t>
                      </a:r>
                      <a:endParaRPr lang="en-US" dirty="0"/>
                    </a:p>
                  </a:txBody>
                  <a:tcPr/>
                </a:tc>
                <a:tc>
                  <a:txBody>
                    <a:bodyPr/>
                    <a:lstStyle/>
                    <a:p>
                      <a:r>
                        <a:rPr lang="en-US" dirty="0" smtClean="0"/>
                        <a:t>58102</a:t>
                      </a:r>
                      <a:endParaRPr lang="en-US" dirty="0"/>
                    </a:p>
                  </a:txBody>
                  <a:tcPr>
                    <a:solidFill>
                      <a:srgbClr val="92D050"/>
                    </a:solidFill>
                  </a:tcPr>
                </a:tc>
                <a:tc>
                  <a:txBody>
                    <a:bodyPr/>
                    <a:lstStyle/>
                    <a:p>
                      <a:r>
                        <a:rPr lang="en-US" dirty="0" smtClean="0"/>
                        <a:t>58102</a:t>
                      </a:r>
                      <a:endParaRPr lang="en-US" dirty="0"/>
                    </a:p>
                  </a:txBody>
                  <a:tcPr>
                    <a:solidFill>
                      <a:srgbClr val="92D050"/>
                    </a:solidFill>
                  </a:tcPr>
                </a:tc>
              </a:tr>
              <a:tr h="373267">
                <a:tc>
                  <a:txBody>
                    <a:bodyPr/>
                    <a:lstStyle/>
                    <a:p>
                      <a:r>
                        <a:rPr lang="en-US" dirty="0" err="1" smtClean="0"/>
                        <a:t>Hadr_remote_inst</a:t>
                      </a:r>
                      <a:endParaRPr lang="en-US" dirty="0"/>
                    </a:p>
                  </a:txBody>
                  <a:tcPr/>
                </a:tc>
                <a:tc>
                  <a:txBody>
                    <a:bodyPr/>
                    <a:lstStyle/>
                    <a:p>
                      <a:r>
                        <a:rPr lang="en-US" sz="1600" kern="1200" dirty="0" smtClean="0">
                          <a:solidFill>
                            <a:schemeClr val="dk1"/>
                          </a:solidFill>
                          <a:latin typeface="+mn-lt"/>
                          <a:ea typeface="+mn-ea"/>
                          <a:cs typeface="+mn-cs"/>
                        </a:rPr>
                        <a:t>d</a:t>
                      </a:r>
                      <a:r>
                        <a:rPr lang="en-US" sz="1800" kern="1200" dirty="0" smtClean="0">
                          <a:solidFill>
                            <a:schemeClr val="dk1"/>
                          </a:solidFill>
                          <a:latin typeface="+mn-lt"/>
                          <a:ea typeface="+mn-ea"/>
                          <a:cs typeface="+mn-cs"/>
                        </a:rPr>
                        <a:t>b2inst1</a:t>
                      </a:r>
                      <a:endParaRPr lang="en-US" sz="1800" kern="1200" dirty="0">
                        <a:solidFill>
                          <a:schemeClr val="dk1"/>
                        </a:solidFill>
                        <a:latin typeface="+mn-lt"/>
                        <a:ea typeface="+mn-ea"/>
                        <a:cs typeface="+mn-cs"/>
                      </a:endParaRPr>
                    </a:p>
                  </a:txBody>
                  <a:tcPr/>
                </a:tc>
                <a:tc>
                  <a:txBody>
                    <a:bodyPr/>
                    <a:lstStyle/>
                    <a:p>
                      <a:r>
                        <a:rPr lang="en-US" dirty="0" smtClean="0"/>
                        <a:t>db2inst1</a:t>
                      </a:r>
                      <a:endParaRPr lang="en-US" dirty="0"/>
                    </a:p>
                  </a:txBody>
                  <a:tcPr/>
                </a:tc>
                <a:tc>
                  <a:txBody>
                    <a:bodyPr/>
                    <a:lstStyle/>
                    <a:p>
                      <a:r>
                        <a:rPr lang="en-US" dirty="0" smtClean="0"/>
                        <a:t>db2inst1</a:t>
                      </a:r>
                      <a:endParaRPr lang="en-US" dirty="0"/>
                    </a:p>
                  </a:txBody>
                  <a:tcPr>
                    <a:solidFill>
                      <a:srgbClr val="92D050"/>
                    </a:solidFill>
                  </a:tcPr>
                </a:tc>
                <a:tc>
                  <a:txBody>
                    <a:bodyPr/>
                    <a:lstStyle/>
                    <a:p>
                      <a:r>
                        <a:rPr lang="en-US" dirty="0" smtClean="0"/>
                        <a:t>db2inst1</a:t>
                      </a:r>
                      <a:endParaRPr lang="en-US" dirty="0"/>
                    </a:p>
                  </a:txBody>
                  <a:tcPr>
                    <a:solidFill>
                      <a:srgbClr val="92D050"/>
                    </a:solidFill>
                  </a:tcPr>
                </a:tc>
              </a:tr>
              <a:tr h="373267">
                <a:tc>
                  <a:txBody>
                    <a:bodyPr/>
                    <a:lstStyle/>
                    <a:p>
                      <a:r>
                        <a:rPr lang="en-US" dirty="0" err="1" smtClean="0"/>
                        <a:t>Hadr_local_host</a:t>
                      </a:r>
                      <a:endParaRPr lang="en-US" dirty="0"/>
                    </a:p>
                  </a:txBody>
                  <a:tcPr/>
                </a:tc>
                <a:tc>
                  <a:txBody>
                    <a:bodyPr/>
                    <a:lstStyle/>
                    <a:p>
                      <a:r>
                        <a:rPr lang="en-US" dirty="0" smtClean="0"/>
                        <a:t>PGDB1</a:t>
                      </a:r>
                      <a:endParaRPr lang="en-US" dirty="0"/>
                    </a:p>
                  </a:txBody>
                  <a:tcPr/>
                </a:tc>
                <a:tc>
                  <a:txBody>
                    <a:bodyPr/>
                    <a:lstStyle/>
                    <a:p>
                      <a:r>
                        <a:rPr lang="en-US" dirty="0" smtClean="0"/>
                        <a:t>PGDB2</a:t>
                      </a:r>
                      <a:endParaRPr lang="en-US" dirty="0"/>
                    </a:p>
                  </a:txBody>
                  <a:tcPr/>
                </a:tc>
                <a:tc>
                  <a:txBody>
                    <a:bodyPr/>
                    <a:lstStyle/>
                    <a:p>
                      <a:r>
                        <a:rPr lang="en-US" dirty="0" smtClean="0"/>
                        <a:t>PGDB3</a:t>
                      </a:r>
                      <a:endParaRPr lang="en-US" dirty="0"/>
                    </a:p>
                  </a:txBody>
                  <a:tcPr/>
                </a:tc>
                <a:tc>
                  <a:txBody>
                    <a:bodyPr/>
                    <a:lstStyle/>
                    <a:p>
                      <a:r>
                        <a:rPr lang="en-US" dirty="0" smtClean="0"/>
                        <a:t>PGDB4</a:t>
                      </a:r>
                      <a:endParaRPr lang="en-US" dirty="0"/>
                    </a:p>
                  </a:txBody>
                  <a:tcPr/>
                </a:tc>
              </a:tr>
              <a:tr h="373267">
                <a:tc>
                  <a:txBody>
                    <a:bodyPr/>
                    <a:lstStyle/>
                    <a:p>
                      <a:r>
                        <a:rPr lang="en-US" dirty="0" err="1" smtClean="0"/>
                        <a:t>Hadr_local_svc</a:t>
                      </a:r>
                      <a:endParaRPr lang="en-US" dirty="0"/>
                    </a:p>
                  </a:txBody>
                  <a:tcPr/>
                </a:tc>
                <a:tc>
                  <a:txBody>
                    <a:bodyPr/>
                    <a:lstStyle/>
                    <a:p>
                      <a:r>
                        <a:rPr lang="en-US" dirty="0" smtClean="0"/>
                        <a:t>58101</a:t>
                      </a:r>
                      <a:endParaRPr lang="en-US" dirty="0"/>
                    </a:p>
                  </a:txBody>
                  <a:tcPr/>
                </a:tc>
                <a:tc>
                  <a:txBody>
                    <a:bodyPr/>
                    <a:lstStyle/>
                    <a:p>
                      <a:r>
                        <a:rPr lang="en-US" dirty="0" smtClean="0"/>
                        <a:t>58102</a:t>
                      </a:r>
                      <a:endParaRPr lang="en-US" dirty="0"/>
                    </a:p>
                  </a:txBody>
                  <a:tcPr/>
                </a:tc>
                <a:tc>
                  <a:txBody>
                    <a:bodyPr/>
                    <a:lstStyle/>
                    <a:p>
                      <a:r>
                        <a:rPr lang="en-US" dirty="0" smtClean="0"/>
                        <a:t>58103</a:t>
                      </a:r>
                      <a:endParaRPr lang="en-US" dirty="0"/>
                    </a:p>
                  </a:txBody>
                  <a:tcPr/>
                </a:tc>
                <a:tc>
                  <a:txBody>
                    <a:bodyPr/>
                    <a:lstStyle/>
                    <a:p>
                      <a:r>
                        <a:rPr lang="en-US" dirty="0" smtClean="0"/>
                        <a:t>58104</a:t>
                      </a:r>
                      <a:endParaRPr lang="en-US" dirty="0"/>
                    </a:p>
                  </a:txBody>
                  <a:tcPr/>
                </a:tc>
              </a:tr>
              <a:tr h="373267">
                <a:tc>
                  <a:txBody>
                    <a:bodyPr/>
                    <a:lstStyle/>
                    <a:p>
                      <a:r>
                        <a:rPr lang="en-US" dirty="0" smtClean="0"/>
                        <a:t>Operational</a:t>
                      </a:r>
                    </a:p>
                    <a:p>
                      <a:r>
                        <a:rPr lang="en-US" dirty="0" err="1" smtClean="0"/>
                        <a:t>Hadr_syncmode</a:t>
                      </a:r>
                      <a:endParaRPr lang="en-US" dirty="0"/>
                    </a:p>
                  </a:txBody>
                  <a:tcPr/>
                </a:tc>
                <a:tc>
                  <a:txBody>
                    <a:bodyPr/>
                    <a:lstStyle/>
                    <a:p>
                      <a:r>
                        <a:rPr lang="en-US" dirty="0" smtClean="0"/>
                        <a:t>Sync</a:t>
                      </a:r>
                      <a:endParaRPr lang="en-US" dirty="0"/>
                    </a:p>
                  </a:txBody>
                  <a:tcPr/>
                </a:tc>
                <a:tc>
                  <a:txBody>
                    <a:bodyPr/>
                    <a:lstStyle/>
                    <a:p>
                      <a:r>
                        <a:rPr lang="en-US" dirty="0" err="1" smtClean="0"/>
                        <a:t>nearsync</a:t>
                      </a:r>
                      <a:endParaRPr lang="en-US" dirty="0"/>
                    </a:p>
                  </a:txBody>
                  <a:tcPr/>
                </a:tc>
                <a:tc>
                  <a:txBody>
                    <a:bodyPr/>
                    <a:lstStyle/>
                    <a:p>
                      <a:r>
                        <a:rPr lang="en-US" dirty="0" err="1" smtClean="0"/>
                        <a:t>Async</a:t>
                      </a:r>
                      <a:endParaRPr lang="en-US" dirty="0"/>
                    </a:p>
                  </a:txBody>
                  <a:tcPr/>
                </a:tc>
                <a:tc>
                  <a:txBody>
                    <a:bodyPr/>
                    <a:lstStyle/>
                    <a:p>
                      <a:r>
                        <a:rPr lang="en-US" dirty="0" err="1" smtClean="0"/>
                        <a:t>Async</a:t>
                      </a:r>
                      <a:endParaRPr lang="en-US" dirty="0"/>
                    </a:p>
                  </a:txBody>
                  <a:tcPr/>
                </a:tc>
              </a:tr>
              <a:tr h="373267">
                <a:tc>
                  <a:txBody>
                    <a:bodyPr/>
                    <a:lstStyle/>
                    <a:p>
                      <a:r>
                        <a:rPr lang="en-US" dirty="0" smtClean="0"/>
                        <a:t>Effective</a:t>
                      </a:r>
                    </a:p>
                    <a:p>
                      <a:r>
                        <a:rPr lang="en-US" dirty="0" err="1" smtClean="0"/>
                        <a:t>Hadr_syncmode</a:t>
                      </a:r>
                      <a:endParaRPr lang="en-US" dirty="0"/>
                    </a:p>
                  </a:txBody>
                  <a:tcPr/>
                </a:tc>
                <a:tc>
                  <a:txBody>
                    <a:bodyPr/>
                    <a:lstStyle/>
                    <a:p>
                      <a:r>
                        <a:rPr lang="en-US" dirty="0" err="1" smtClean="0"/>
                        <a:t>nearsync</a:t>
                      </a:r>
                      <a:endParaRPr lang="en-US" dirty="0"/>
                    </a:p>
                  </a:txBody>
                  <a:tcPr>
                    <a:solidFill>
                      <a:srgbClr val="92D050"/>
                    </a:solidFill>
                  </a:tcPr>
                </a:tc>
                <a:tc>
                  <a:txBody>
                    <a:bodyPr/>
                    <a:lstStyle/>
                    <a:p>
                      <a:r>
                        <a:rPr lang="en-US" dirty="0" smtClean="0"/>
                        <a:t>N/A</a:t>
                      </a:r>
                      <a:endParaRPr lang="en-US" dirty="0"/>
                    </a:p>
                  </a:txBody>
                  <a:tcPr>
                    <a:solidFill>
                      <a:srgbClr val="92D050"/>
                    </a:solidFill>
                  </a:tcPr>
                </a:tc>
                <a:tc>
                  <a:txBody>
                    <a:bodyPr/>
                    <a:lstStyle/>
                    <a:p>
                      <a:r>
                        <a:rPr lang="en-US" dirty="0" err="1" smtClean="0"/>
                        <a:t>Superasync</a:t>
                      </a:r>
                      <a:endParaRPr lang="en-US" dirty="0"/>
                    </a:p>
                  </a:txBody>
                  <a:tcPr/>
                </a:tc>
                <a:tc>
                  <a:txBody>
                    <a:bodyPr/>
                    <a:lstStyle/>
                    <a:p>
                      <a:r>
                        <a:rPr lang="en-US" dirty="0" err="1" smtClean="0"/>
                        <a:t>Superasync</a:t>
                      </a:r>
                      <a:endParaRPr lang="en-US" dirty="0"/>
                    </a:p>
                  </a:txBody>
                  <a:tcPr/>
                </a:tc>
              </a:tr>
            </a:tbl>
          </a:graphicData>
        </a:graphic>
      </p:graphicFrame>
    </p:spTree>
    <p:extLst>
      <p:ext uri="{BB962C8B-B14F-4D97-AF65-F5344CB8AC3E}">
        <p14:creationId xmlns:p14="http://schemas.microsoft.com/office/powerpoint/2010/main" val="6510513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747" y="-288471"/>
            <a:ext cx="8229600" cy="1143000"/>
          </a:xfrm>
        </p:spPr>
        <p:txBody>
          <a:bodyPr>
            <a:normAutofit/>
          </a:bodyPr>
          <a:lstStyle/>
          <a:p>
            <a:r>
              <a:rPr lang="en-US" sz="3600" dirty="0" smtClean="0"/>
              <a:t>HADR Multiple Standby – Forced Takeover</a:t>
            </a:r>
            <a:endParaRPr lang="en-US" sz="3600" dirty="0"/>
          </a:p>
        </p:txBody>
      </p:sp>
      <p:sp>
        <p:nvSpPr>
          <p:cNvPr id="3" name="Rectangle 2"/>
          <p:cNvSpPr/>
          <p:nvPr/>
        </p:nvSpPr>
        <p:spPr>
          <a:xfrm>
            <a:off x="174171" y="1764626"/>
            <a:ext cx="1981200" cy="17405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26747" y="1905000"/>
            <a:ext cx="1371600" cy="369332"/>
          </a:xfrm>
          <a:prstGeom prst="rect">
            <a:avLst/>
          </a:prstGeom>
          <a:noFill/>
        </p:spPr>
        <p:txBody>
          <a:bodyPr wrap="square" rtlCol="0">
            <a:spAutoFit/>
          </a:bodyPr>
          <a:lstStyle/>
          <a:p>
            <a:r>
              <a:rPr lang="en-US" b="1" dirty="0" smtClean="0"/>
              <a:t>Primary</a:t>
            </a:r>
            <a:endParaRPr lang="en-US" b="1" dirty="0"/>
          </a:p>
        </p:txBody>
      </p:sp>
      <p:sp>
        <p:nvSpPr>
          <p:cNvPr id="6" name="Rectangle 5"/>
          <p:cNvSpPr/>
          <p:nvPr/>
        </p:nvSpPr>
        <p:spPr>
          <a:xfrm>
            <a:off x="174171" y="4404021"/>
            <a:ext cx="1981200"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03123" y="4578417"/>
            <a:ext cx="1371600" cy="646331"/>
          </a:xfrm>
          <a:prstGeom prst="rect">
            <a:avLst/>
          </a:prstGeom>
          <a:noFill/>
        </p:spPr>
        <p:txBody>
          <a:bodyPr wrap="square" rtlCol="0">
            <a:spAutoFit/>
          </a:bodyPr>
          <a:lstStyle/>
          <a:p>
            <a:r>
              <a:rPr lang="en-US" b="1" dirty="0" smtClean="0"/>
              <a:t>Principal Standby</a:t>
            </a:r>
            <a:endParaRPr lang="en-US" b="1" dirty="0"/>
          </a:p>
        </p:txBody>
      </p:sp>
      <p:sp>
        <p:nvSpPr>
          <p:cNvPr id="8" name="Rectangle 7"/>
          <p:cNvSpPr/>
          <p:nvPr/>
        </p:nvSpPr>
        <p:spPr>
          <a:xfrm>
            <a:off x="5159829" y="1759183"/>
            <a:ext cx="1774371" cy="174601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65272" y="4350077"/>
            <a:ext cx="1698171" cy="1724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65233" y="1771925"/>
            <a:ext cx="1027269" cy="369332"/>
          </a:xfrm>
          <a:prstGeom prst="rect">
            <a:avLst/>
          </a:prstGeom>
        </p:spPr>
        <p:txBody>
          <a:bodyPr wrap="none">
            <a:spAutoFit/>
          </a:bodyPr>
          <a:lstStyle/>
          <a:p>
            <a:r>
              <a:rPr lang="en-US" b="1" dirty="0" smtClean="0"/>
              <a:t>Auxiliary</a:t>
            </a:r>
            <a:endParaRPr lang="en-US" b="1" dirty="0"/>
          </a:p>
        </p:txBody>
      </p:sp>
      <p:sp>
        <p:nvSpPr>
          <p:cNvPr id="10" name="Rectangle 9"/>
          <p:cNvSpPr/>
          <p:nvPr/>
        </p:nvSpPr>
        <p:spPr>
          <a:xfrm>
            <a:off x="5554393" y="4393751"/>
            <a:ext cx="1027269" cy="369332"/>
          </a:xfrm>
          <a:prstGeom prst="rect">
            <a:avLst/>
          </a:prstGeom>
        </p:spPr>
        <p:txBody>
          <a:bodyPr wrap="none">
            <a:spAutoFit/>
          </a:bodyPr>
          <a:lstStyle/>
          <a:p>
            <a:r>
              <a:rPr lang="en-US" b="1" dirty="0" smtClean="0"/>
              <a:t>Auxiliary</a:t>
            </a:r>
            <a:endParaRPr lang="en-US" b="1" dirty="0"/>
          </a:p>
        </p:txBody>
      </p:sp>
      <p:sp>
        <p:nvSpPr>
          <p:cNvPr id="12" name="Flowchart: Magnetic Disk 11"/>
          <p:cNvSpPr/>
          <p:nvPr/>
        </p:nvSpPr>
        <p:spPr>
          <a:xfrm>
            <a:off x="631723" y="2431918"/>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13" name="Flowchart: Magnetic Disk 12"/>
          <p:cNvSpPr/>
          <p:nvPr/>
        </p:nvSpPr>
        <p:spPr>
          <a:xfrm>
            <a:off x="478971" y="5311695"/>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cxnSp>
        <p:nvCxnSpPr>
          <p:cNvPr id="15" name="Curved Connector 14"/>
          <p:cNvCxnSpPr>
            <a:stCxn id="3" idx="2"/>
            <a:endCxn id="6" idx="0"/>
          </p:cNvCxnSpPr>
          <p:nvPr/>
        </p:nvCxnSpPr>
        <p:spPr>
          <a:xfrm rot="5400000">
            <a:off x="715361" y="3954610"/>
            <a:ext cx="898821" cy="12700"/>
          </a:xfrm>
          <a:prstGeom prst="curvedConnector3">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47130" y="3776294"/>
            <a:ext cx="683585" cy="369332"/>
          </a:xfrm>
          <a:prstGeom prst="rect">
            <a:avLst/>
          </a:prstGeom>
          <a:noFill/>
        </p:spPr>
        <p:txBody>
          <a:bodyPr wrap="none" rtlCol="0">
            <a:spAutoFit/>
          </a:bodyPr>
          <a:lstStyle/>
          <a:p>
            <a:r>
              <a:rPr lang="en-US" b="1" dirty="0" smtClean="0"/>
              <a:t>SYNC</a:t>
            </a:r>
            <a:endParaRPr lang="en-US" b="1" dirty="0"/>
          </a:p>
        </p:txBody>
      </p:sp>
      <p:sp>
        <p:nvSpPr>
          <p:cNvPr id="20" name="TextBox 19"/>
          <p:cNvSpPr txBox="1"/>
          <p:nvPr/>
        </p:nvSpPr>
        <p:spPr>
          <a:xfrm>
            <a:off x="403123" y="1350376"/>
            <a:ext cx="1560684" cy="369332"/>
          </a:xfrm>
          <a:prstGeom prst="rect">
            <a:avLst/>
          </a:prstGeom>
          <a:noFill/>
        </p:spPr>
        <p:txBody>
          <a:bodyPr wrap="none" rtlCol="0">
            <a:spAutoFit/>
          </a:bodyPr>
          <a:lstStyle/>
          <a:p>
            <a:r>
              <a:rPr lang="en-US" b="1" dirty="0" smtClean="0"/>
              <a:t>Host – PGDB1</a:t>
            </a:r>
            <a:endParaRPr lang="en-US" b="1" dirty="0"/>
          </a:p>
        </p:txBody>
      </p:sp>
      <p:sp>
        <p:nvSpPr>
          <p:cNvPr id="21" name="Flowchart: Magnetic Disk 20"/>
          <p:cNvSpPr/>
          <p:nvPr/>
        </p:nvSpPr>
        <p:spPr>
          <a:xfrm>
            <a:off x="5465324" y="4827391"/>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2" name="Flowchart: Magnetic Disk 21"/>
          <p:cNvSpPr/>
          <p:nvPr/>
        </p:nvSpPr>
        <p:spPr>
          <a:xfrm>
            <a:off x="5589814" y="2328589"/>
            <a:ext cx="914400" cy="612648"/>
          </a:xfrm>
          <a:prstGeom prst="flowChartMagneticDisk">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PRDDB</a:t>
            </a:r>
            <a:endParaRPr lang="en-US" dirty="0"/>
          </a:p>
        </p:txBody>
      </p:sp>
      <p:sp>
        <p:nvSpPr>
          <p:cNvPr id="23" name="TextBox 22"/>
          <p:cNvSpPr txBox="1"/>
          <p:nvPr/>
        </p:nvSpPr>
        <p:spPr>
          <a:xfrm>
            <a:off x="5294002" y="1364457"/>
            <a:ext cx="1507785" cy="369332"/>
          </a:xfrm>
          <a:prstGeom prst="rect">
            <a:avLst/>
          </a:prstGeom>
          <a:noFill/>
        </p:spPr>
        <p:txBody>
          <a:bodyPr wrap="none" rtlCol="0">
            <a:spAutoFit/>
          </a:bodyPr>
          <a:lstStyle/>
          <a:p>
            <a:r>
              <a:rPr lang="en-US" b="1" dirty="0" smtClean="0"/>
              <a:t>Host – PGDB3</a:t>
            </a:r>
            <a:endParaRPr lang="en-US" b="1" dirty="0"/>
          </a:p>
        </p:txBody>
      </p:sp>
      <p:sp>
        <p:nvSpPr>
          <p:cNvPr id="24" name="TextBox 23"/>
          <p:cNvSpPr txBox="1"/>
          <p:nvPr/>
        </p:nvSpPr>
        <p:spPr>
          <a:xfrm>
            <a:off x="5180313" y="3967688"/>
            <a:ext cx="1507785" cy="369332"/>
          </a:xfrm>
          <a:prstGeom prst="rect">
            <a:avLst/>
          </a:prstGeom>
          <a:noFill/>
        </p:spPr>
        <p:txBody>
          <a:bodyPr wrap="none" rtlCol="0">
            <a:spAutoFit/>
          </a:bodyPr>
          <a:lstStyle/>
          <a:p>
            <a:r>
              <a:rPr lang="en-US" b="1" dirty="0" smtClean="0"/>
              <a:t>Host – PGDB4</a:t>
            </a:r>
            <a:endParaRPr lang="en-US" b="1" dirty="0"/>
          </a:p>
        </p:txBody>
      </p:sp>
      <p:sp>
        <p:nvSpPr>
          <p:cNvPr id="32" name="TextBox 31"/>
          <p:cNvSpPr txBox="1"/>
          <p:nvPr/>
        </p:nvSpPr>
        <p:spPr>
          <a:xfrm rot="5400000">
            <a:off x="6077678" y="3581965"/>
            <a:ext cx="1448217" cy="369332"/>
          </a:xfrm>
          <a:prstGeom prst="rect">
            <a:avLst/>
          </a:prstGeom>
          <a:noFill/>
        </p:spPr>
        <p:txBody>
          <a:bodyPr wrap="none" rtlCol="0">
            <a:spAutoFit/>
          </a:bodyPr>
          <a:lstStyle/>
          <a:p>
            <a:r>
              <a:rPr lang="en-US" b="1" dirty="0" smtClean="0">
                <a:solidFill>
                  <a:srgbClr val="FF0000"/>
                </a:solidFill>
              </a:rPr>
              <a:t>SUPERASYNC</a:t>
            </a:r>
            <a:endParaRPr lang="en-US" b="1" dirty="0">
              <a:solidFill>
                <a:srgbClr val="FF0000"/>
              </a:solidFill>
            </a:endParaRPr>
          </a:p>
        </p:txBody>
      </p:sp>
      <p:sp>
        <p:nvSpPr>
          <p:cNvPr id="35" name="Oval 34"/>
          <p:cNvSpPr/>
          <p:nvPr/>
        </p:nvSpPr>
        <p:spPr>
          <a:xfrm>
            <a:off x="4866795" y="6858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52400" y="838200"/>
            <a:ext cx="2362200" cy="601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78079" y="4066904"/>
            <a:ext cx="1507785" cy="369332"/>
          </a:xfrm>
          <a:prstGeom prst="rect">
            <a:avLst/>
          </a:prstGeom>
          <a:noFill/>
        </p:spPr>
        <p:txBody>
          <a:bodyPr wrap="none" rtlCol="0">
            <a:spAutoFit/>
          </a:bodyPr>
          <a:lstStyle/>
          <a:p>
            <a:r>
              <a:rPr lang="en-US" b="1" dirty="0" smtClean="0"/>
              <a:t>Host – PGDB2</a:t>
            </a:r>
            <a:endParaRPr lang="en-US" b="1" dirty="0"/>
          </a:p>
        </p:txBody>
      </p:sp>
      <p:sp>
        <p:nvSpPr>
          <p:cNvPr id="29" name="TextBox 28"/>
          <p:cNvSpPr txBox="1"/>
          <p:nvPr/>
        </p:nvSpPr>
        <p:spPr>
          <a:xfrm>
            <a:off x="351629" y="6336268"/>
            <a:ext cx="1093056" cy="369332"/>
          </a:xfrm>
          <a:prstGeom prst="rect">
            <a:avLst/>
          </a:prstGeom>
          <a:noFill/>
        </p:spPr>
        <p:txBody>
          <a:bodyPr wrap="none" rtlCol="0">
            <a:spAutoFit/>
          </a:bodyPr>
          <a:lstStyle/>
          <a:p>
            <a:r>
              <a:rPr lang="en-US" b="1" dirty="0" smtClean="0"/>
              <a:t>New York</a:t>
            </a:r>
            <a:endParaRPr lang="en-US" b="1" dirty="0"/>
          </a:p>
        </p:txBody>
      </p:sp>
      <p:sp>
        <p:nvSpPr>
          <p:cNvPr id="30" name="TextBox 29"/>
          <p:cNvSpPr txBox="1"/>
          <p:nvPr/>
        </p:nvSpPr>
        <p:spPr>
          <a:xfrm>
            <a:off x="5563731" y="6342493"/>
            <a:ext cx="1136401" cy="369332"/>
          </a:xfrm>
          <a:prstGeom prst="rect">
            <a:avLst/>
          </a:prstGeom>
          <a:noFill/>
        </p:spPr>
        <p:txBody>
          <a:bodyPr wrap="none" rtlCol="0">
            <a:spAutoFit/>
          </a:bodyPr>
          <a:lstStyle/>
          <a:p>
            <a:r>
              <a:rPr lang="en-US" b="1" dirty="0" smtClean="0"/>
              <a:t>Huntsville</a:t>
            </a:r>
            <a:endParaRPr lang="en-US" b="1" dirty="0"/>
          </a:p>
        </p:txBody>
      </p:sp>
      <p:sp>
        <p:nvSpPr>
          <p:cNvPr id="33" name="TextBox 32"/>
          <p:cNvSpPr txBox="1"/>
          <p:nvPr/>
        </p:nvSpPr>
        <p:spPr>
          <a:xfrm>
            <a:off x="5549646" y="3514982"/>
            <a:ext cx="880113" cy="369332"/>
          </a:xfrm>
          <a:prstGeom prst="rect">
            <a:avLst/>
          </a:prstGeom>
          <a:noFill/>
        </p:spPr>
        <p:txBody>
          <a:bodyPr wrap="none" rtlCol="0">
            <a:spAutoFit/>
          </a:bodyPr>
          <a:lstStyle/>
          <a:p>
            <a:r>
              <a:rPr lang="en-US" b="1" dirty="0" smtClean="0"/>
              <a:t>Atlanta</a:t>
            </a:r>
            <a:endParaRPr lang="en-US" b="1" dirty="0"/>
          </a:p>
        </p:txBody>
      </p:sp>
      <p:sp>
        <p:nvSpPr>
          <p:cNvPr id="14" name="Multiply 13"/>
          <p:cNvSpPr/>
          <p:nvPr/>
        </p:nvSpPr>
        <p:spPr>
          <a:xfrm>
            <a:off x="66222" y="533400"/>
            <a:ext cx="2209800" cy="632460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3748343" y="1879795"/>
            <a:ext cx="4675831" cy="1200329"/>
          </a:xfrm>
          <a:prstGeom prst="rect">
            <a:avLst/>
          </a:prstGeom>
          <a:noFill/>
        </p:spPr>
        <p:txBody>
          <a:bodyPr wrap="square" rtlCol="0">
            <a:spAutoFit/>
          </a:bodyPr>
          <a:lstStyle/>
          <a:p>
            <a:r>
              <a:rPr lang="en-US" sz="7200" b="1" dirty="0" smtClean="0">
                <a:solidFill>
                  <a:srgbClr val="FF0000"/>
                </a:solidFill>
              </a:rPr>
              <a:t>TAKEOVER</a:t>
            </a:r>
            <a:endParaRPr lang="en-US" sz="7200" b="1" dirty="0">
              <a:solidFill>
                <a:srgbClr val="FF0000"/>
              </a:solidFill>
            </a:endParaRPr>
          </a:p>
        </p:txBody>
      </p:sp>
      <p:sp>
        <p:nvSpPr>
          <p:cNvPr id="37" name="TextBox 36"/>
          <p:cNvSpPr txBox="1"/>
          <p:nvPr/>
        </p:nvSpPr>
        <p:spPr>
          <a:xfrm>
            <a:off x="5400458" y="1771925"/>
            <a:ext cx="1371600" cy="461665"/>
          </a:xfrm>
          <a:prstGeom prst="rect">
            <a:avLst/>
          </a:prstGeom>
          <a:noFill/>
        </p:spPr>
        <p:txBody>
          <a:bodyPr wrap="square" rtlCol="0">
            <a:spAutoFit/>
          </a:bodyPr>
          <a:lstStyle/>
          <a:p>
            <a:r>
              <a:rPr lang="en-US" sz="2400" b="1" dirty="0" smtClean="0">
                <a:solidFill>
                  <a:srgbClr val="FF0000"/>
                </a:solidFill>
              </a:rPr>
              <a:t>Primary</a:t>
            </a:r>
            <a:endParaRPr lang="en-US" sz="2400" b="1" dirty="0">
              <a:solidFill>
                <a:srgbClr val="FF0000"/>
              </a:solidFill>
            </a:endParaRPr>
          </a:p>
        </p:txBody>
      </p:sp>
      <p:sp>
        <p:nvSpPr>
          <p:cNvPr id="38" name="TextBox 37"/>
          <p:cNvSpPr txBox="1"/>
          <p:nvPr/>
        </p:nvSpPr>
        <p:spPr>
          <a:xfrm>
            <a:off x="5430187" y="4167574"/>
            <a:ext cx="1371600" cy="646331"/>
          </a:xfrm>
          <a:prstGeom prst="rect">
            <a:avLst/>
          </a:prstGeom>
          <a:noFill/>
        </p:spPr>
        <p:txBody>
          <a:bodyPr wrap="square" rtlCol="0">
            <a:spAutoFit/>
          </a:bodyPr>
          <a:lstStyle/>
          <a:p>
            <a:r>
              <a:rPr lang="en-US" b="1" dirty="0" smtClean="0">
                <a:solidFill>
                  <a:srgbClr val="FF0000"/>
                </a:solidFill>
              </a:rPr>
              <a:t>Auxiliary Standby</a:t>
            </a:r>
            <a:endParaRPr lang="en-US" b="1" dirty="0">
              <a:solidFill>
                <a:srgbClr val="FF0000"/>
              </a:solidFill>
            </a:endParaRPr>
          </a:p>
        </p:txBody>
      </p:sp>
      <p:cxnSp>
        <p:nvCxnSpPr>
          <p:cNvPr id="39" name="Straight Arrow Connector 38"/>
          <p:cNvCxnSpPr/>
          <p:nvPr/>
        </p:nvCxnSpPr>
        <p:spPr>
          <a:xfrm>
            <a:off x="6086392" y="3516658"/>
            <a:ext cx="0" cy="82036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9033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issuing Takeover on PGDB3 (automatically reconfigured)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79221810"/>
              </p:ext>
            </p:extLst>
          </p:nvPr>
        </p:nvGraphicFramePr>
        <p:xfrm>
          <a:off x="152400" y="1371600"/>
          <a:ext cx="8839200" cy="5164159"/>
        </p:xfrm>
        <a:graphic>
          <a:graphicData uri="http://schemas.openxmlformats.org/drawingml/2006/table">
            <a:tbl>
              <a:tblPr firstRow="1" bandRow="1">
                <a:tableStyleId>{5C22544A-7EE6-4342-B048-85BDC9FD1C3A}</a:tableStyleId>
              </a:tblPr>
              <a:tblGrid>
                <a:gridCol w="1981200"/>
                <a:gridCol w="1554480"/>
                <a:gridCol w="1767840"/>
                <a:gridCol w="1767840"/>
                <a:gridCol w="1767840"/>
              </a:tblGrid>
              <a:tr h="920384">
                <a:tc>
                  <a:txBody>
                    <a:bodyPr/>
                    <a:lstStyle/>
                    <a:p>
                      <a:r>
                        <a:rPr lang="en-US" dirty="0" smtClean="0">
                          <a:solidFill>
                            <a:schemeClr val="tx1"/>
                          </a:solidFill>
                        </a:rPr>
                        <a:t>Configuration Parameter</a:t>
                      </a:r>
                      <a:endParaRPr lang="en-US" dirty="0">
                        <a:solidFill>
                          <a:schemeClr val="tx1"/>
                        </a:solidFill>
                      </a:endParaRPr>
                    </a:p>
                  </a:txBody>
                  <a:tcPr/>
                </a:tc>
                <a:tc>
                  <a:txBody>
                    <a:bodyPr/>
                    <a:lstStyle/>
                    <a:p>
                      <a:r>
                        <a:rPr lang="en-US" sz="1800" b="1" kern="1200" dirty="0" smtClean="0">
                          <a:solidFill>
                            <a:schemeClr val="tx1"/>
                          </a:solidFill>
                          <a:latin typeface="+mn-lt"/>
                          <a:ea typeface="+mn-ea"/>
                          <a:cs typeface="+mn-cs"/>
                        </a:rPr>
                        <a:t>PGDB1</a:t>
                      </a:r>
                    </a:p>
                    <a:p>
                      <a:r>
                        <a:rPr lang="en-US" sz="1800" b="1" kern="1200" dirty="0" smtClean="0">
                          <a:solidFill>
                            <a:schemeClr val="tx1"/>
                          </a:solidFill>
                          <a:latin typeface="+mn-lt"/>
                          <a:ea typeface="+mn-ea"/>
                          <a:cs typeface="+mn-cs"/>
                        </a:rPr>
                        <a:t>(Primary)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PGDB2</a:t>
                      </a:r>
                      <a:endParaRPr lang="en-US" sz="1800" b="1" kern="1200" baseline="0" dirty="0" smtClean="0">
                        <a:solidFill>
                          <a:schemeClr val="tx1"/>
                        </a:solidFill>
                        <a:latin typeface="+mn-lt"/>
                        <a:ea typeface="+mn-ea"/>
                        <a:cs typeface="+mn-cs"/>
                      </a:endParaRPr>
                    </a:p>
                    <a:p>
                      <a:r>
                        <a:rPr lang="en-US" sz="1800" b="1" kern="1200" baseline="0" dirty="0" smtClean="0">
                          <a:solidFill>
                            <a:schemeClr val="tx1"/>
                          </a:solidFill>
                          <a:latin typeface="+mn-lt"/>
                          <a:ea typeface="+mn-ea"/>
                          <a:cs typeface="+mn-cs"/>
                        </a:rPr>
                        <a:t>(Principal Standby)</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PGDB3</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c>
                  <a:txBody>
                    <a:bodyPr/>
                    <a:lstStyle/>
                    <a:p>
                      <a:r>
                        <a:rPr lang="en-US" sz="1800" b="1" kern="1200" dirty="0" smtClean="0">
                          <a:solidFill>
                            <a:schemeClr val="tx1"/>
                          </a:solidFill>
                          <a:latin typeface="+mn-lt"/>
                          <a:ea typeface="+mn-ea"/>
                          <a:cs typeface="+mn-cs"/>
                        </a:rPr>
                        <a:t>PGDB4</a:t>
                      </a:r>
                    </a:p>
                    <a:p>
                      <a:r>
                        <a:rPr lang="en-US" sz="1800" b="1" kern="1200" dirty="0" smtClean="0">
                          <a:solidFill>
                            <a:schemeClr val="tx1"/>
                          </a:solidFill>
                          <a:latin typeface="+mn-lt"/>
                          <a:ea typeface="+mn-ea"/>
                          <a:cs typeface="+mn-cs"/>
                        </a:rPr>
                        <a:t>(</a:t>
                      </a:r>
                      <a:r>
                        <a:rPr lang="en-US" sz="1800" b="1" kern="1200" dirty="0" err="1" smtClean="0">
                          <a:solidFill>
                            <a:schemeClr val="tx1"/>
                          </a:solidFill>
                          <a:latin typeface="+mn-lt"/>
                          <a:ea typeface="+mn-ea"/>
                          <a:cs typeface="+mn-cs"/>
                        </a:rPr>
                        <a:t>auxilliary</a:t>
                      </a:r>
                      <a:r>
                        <a:rPr lang="en-US" sz="1800" b="1" kern="1200" dirty="0" smtClean="0">
                          <a:solidFill>
                            <a:schemeClr val="tx1"/>
                          </a:solidFill>
                          <a:latin typeface="+mn-lt"/>
                          <a:ea typeface="+mn-ea"/>
                          <a:cs typeface="+mn-cs"/>
                        </a:rPr>
                        <a:t>)</a:t>
                      </a:r>
                      <a:endParaRPr lang="en-US" sz="1800" b="1" kern="1200" dirty="0">
                        <a:solidFill>
                          <a:schemeClr val="tx1"/>
                        </a:solidFill>
                        <a:latin typeface="+mn-lt"/>
                        <a:ea typeface="+mn-ea"/>
                        <a:cs typeface="+mn-cs"/>
                      </a:endParaRPr>
                    </a:p>
                  </a:txBody>
                  <a:tcPr/>
                </a:tc>
              </a:tr>
              <a:tr h="373267">
                <a:tc>
                  <a:txBody>
                    <a:bodyPr/>
                    <a:lstStyle/>
                    <a:p>
                      <a:r>
                        <a:rPr lang="en-US" dirty="0" err="1" smtClean="0"/>
                        <a:t>Hadr_target_list</a:t>
                      </a:r>
                      <a:endParaRPr lang="en-US" dirty="0"/>
                    </a:p>
                  </a:txBody>
                  <a:tcPr/>
                </a:tc>
                <a:tc>
                  <a:txBody>
                    <a:bodyPr/>
                    <a:lstStyle/>
                    <a:p>
                      <a:r>
                        <a:rPr lang="en-US" sz="1600" dirty="0" smtClean="0"/>
                        <a:t>PGDB2:58102|</a:t>
                      </a:r>
                    </a:p>
                    <a:p>
                      <a:r>
                        <a:rPr lang="en-US" sz="1600" dirty="0" smtClean="0"/>
                        <a:t>PGDB3:58103|</a:t>
                      </a:r>
                    </a:p>
                    <a:p>
                      <a:r>
                        <a:rPr lang="en-US" sz="1600" dirty="0" smtClean="0"/>
                        <a:t>PGDB4:58104</a:t>
                      </a:r>
                      <a:endParaRPr lang="en-US" sz="1600" dirty="0"/>
                    </a:p>
                  </a:txBody>
                  <a:tcPr/>
                </a:tc>
                <a:tc>
                  <a:txBody>
                    <a:bodyPr/>
                    <a:lstStyle/>
                    <a:p>
                      <a:r>
                        <a:rPr lang="en-US" sz="1600" dirty="0" smtClean="0"/>
                        <a:t>PGDB1:58101|</a:t>
                      </a:r>
                    </a:p>
                    <a:p>
                      <a:r>
                        <a:rPr lang="en-US" sz="1600" dirty="0" smtClean="0"/>
                        <a:t>PGDB3:58103|</a:t>
                      </a:r>
                    </a:p>
                    <a:p>
                      <a:r>
                        <a:rPr lang="en-US" sz="1600" dirty="0" smtClean="0"/>
                        <a:t>PGDB4:58104</a:t>
                      </a:r>
                    </a:p>
                    <a:p>
                      <a:endParaRPr lang="en-US" dirty="0"/>
                    </a:p>
                  </a:txBody>
                  <a:tcPr/>
                </a:tc>
                <a:tc>
                  <a:txBody>
                    <a:bodyPr/>
                    <a:lstStyle/>
                    <a:p>
                      <a:r>
                        <a:rPr lang="en-US" sz="1600" dirty="0" smtClean="0"/>
                        <a:t>PGDB2:58102|</a:t>
                      </a:r>
                    </a:p>
                    <a:p>
                      <a:r>
                        <a:rPr lang="en-US" sz="1600" dirty="0" smtClean="0"/>
                        <a:t>PGDB1:58101|</a:t>
                      </a:r>
                    </a:p>
                    <a:p>
                      <a:r>
                        <a:rPr lang="en-US" sz="1600" dirty="0" smtClean="0"/>
                        <a:t>PGDB4:58104</a:t>
                      </a:r>
                      <a:endParaRPr lang="en-US" sz="1600" dirty="0"/>
                    </a:p>
                  </a:txBody>
                  <a:tcPr/>
                </a:tc>
                <a:tc>
                  <a:txBody>
                    <a:bodyPr/>
                    <a:lstStyle/>
                    <a:p>
                      <a:r>
                        <a:rPr lang="en-US" sz="1600" dirty="0" smtClean="0"/>
                        <a:t>PGDB2:58102|</a:t>
                      </a:r>
                    </a:p>
                    <a:p>
                      <a:r>
                        <a:rPr lang="en-US" sz="1600" dirty="0" smtClean="0"/>
                        <a:t>PGDB1:58101|</a:t>
                      </a:r>
                    </a:p>
                    <a:p>
                      <a:r>
                        <a:rPr lang="en-US" sz="1600" dirty="0" smtClean="0"/>
                        <a:t>PGDB3:58103</a:t>
                      </a:r>
                      <a:endParaRPr lang="en-US" sz="1600" dirty="0"/>
                    </a:p>
                  </a:txBody>
                  <a:tcPr/>
                </a:tc>
              </a:tr>
              <a:tr h="373267">
                <a:tc>
                  <a:txBody>
                    <a:bodyPr/>
                    <a:lstStyle/>
                    <a:p>
                      <a:r>
                        <a:rPr lang="en-US" dirty="0" err="1" smtClean="0"/>
                        <a:t>Hadr_remote_host</a:t>
                      </a:r>
                      <a:endParaRPr lang="en-US" dirty="0"/>
                    </a:p>
                  </a:txBody>
                  <a:tcPr/>
                </a:tc>
                <a:tc>
                  <a:txBody>
                    <a:bodyPr/>
                    <a:lstStyle/>
                    <a:p>
                      <a:r>
                        <a:rPr lang="en-US" dirty="0" smtClean="0"/>
                        <a:t>PGDB2</a:t>
                      </a:r>
                      <a:endParaRPr lang="en-US" dirty="0"/>
                    </a:p>
                  </a:txBody>
                  <a:tcPr/>
                </a:tc>
                <a:tc>
                  <a:txBody>
                    <a:bodyPr/>
                    <a:lstStyle/>
                    <a:p>
                      <a:r>
                        <a:rPr lang="en-US" dirty="0" smtClean="0"/>
                        <a:t>PGDB1</a:t>
                      </a:r>
                      <a:endParaRPr lang="en-US" dirty="0"/>
                    </a:p>
                  </a:txBody>
                  <a:tcPr/>
                </a:tc>
                <a:tc>
                  <a:txBody>
                    <a:bodyPr/>
                    <a:lstStyle/>
                    <a:p>
                      <a:r>
                        <a:rPr lang="en-US" dirty="0" smtClean="0"/>
                        <a:t>PGDB2</a:t>
                      </a:r>
                      <a:endParaRPr lang="en-US" dirty="0"/>
                    </a:p>
                  </a:txBody>
                  <a:tcPr>
                    <a:solidFill>
                      <a:srgbClr val="92D050"/>
                    </a:solidFill>
                  </a:tcPr>
                </a:tc>
                <a:tc>
                  <a:txBody>
                    <a:bodyPr/>
                    <a:lstStyle/>
                    <a:p>
                      <a:r>
                        <a:rPr lang="en-US" dirty="0" smtClean="0"/>
                        <a:t>PGDB3</a:t>
                      </a:r>
                      <a:endParaRPr lang="en-US" dirty="0"/>
                    </a:p>
                  </a:txBody>
                  <a:tcPr>
                    <a:solidFill>
                      <a:srgbClr val="92D050"/>
                    </a:solidFill>
                  </a:tcPr>
                </a:tc>
              </a:tr>
              <a:tr h="373267">
                <a:tc>
                  <a:txBody>
                    <a:bodyPr/>
                    <a:lstStyle/>
                    <a:p>
                      <a:r>
                        <a:rPr lang="en-US" dirty="0" err="1" smtClean="0"/>
                        <a:t>Hadr_remote_svc</a:t>
                      </a:r>
                      <a:endParaRPr lang="en-US" dirty="0"/>
                    </a:p>
                  </a:txBody>
                  <a:tcPr/>
                </a:tc>
                <a:tc>
                  <a:txBody>
                    <a:bodyPr/>
                    <a:lstStyle/>
                    <a:p>
                      <a:r>
                        <a:rPr lang="en-US" dirty="0" smtClean="0"/>
                        <a:t>58102</a:t>
                      </a:r>
                      <a:endParaRPr lang="en-US" dirty="0"/>
                    </a:p>
                  </a:txBody>
                  <a:tcPr/>
                </a:tc>
                <a:tc>
                  <a:txBody>
                    <a:bodyPr/>
                    <a:lstStyle/>
                    <a:p>
                      <a:r>
                        <a:rPr lang="en-US" dirty="0" smtClean="0"/>
                        <a:t>58101</a:t>
                      </a:r>
                      <a:endParaRPr lang="en-US" dirty="0"/>
                    </a:p>
                  </a:txBody>
                  <a:tcPr/>
                </a:tc>
                <a:tc>
                  <a:txBody>
                    <a:bodyPr/>
                    <a:lstStyle/>
                    <a:p>
                      <a:r>
                        <a:rPr lang="en-US" dirty="0" smtClean="0"/>
                        <a:t>58102</a:t>
                      </a:r>
                      <a:endParaRPr lang="en-US" dirty="0"/>
                    </a:p>
                  </a:txBody>
                  <a:tcPr>
                    <a:solidFill>
                      <a:srgbClr val="92D050"/>
                    </a:solidFill>
                  </a:tcPr>
                </a:tc>
                <a:tc>
                  <a:txBody>
                    <a:bodyPr/>
                    <a:lstStyle/>
                    <a:p>
                      <a:r>
                        <a:rPr lang="en-US" dirty="0" smtClean="0"/>
                        <a:t>58103</a:t>
                      </a:r>
                      <a:endParaRPr lang="en-US" dirty="0"/>
                    </a:p>
                  </a:txBody>
                  <a:tcPr>
                    <a:solidFill>
                      <a:srgbClr val="92D050"/>
                    </a:solidFill>
                  </a:tcPr>
                </a:tc>
              </a:tr>
              <a:tr h="373267">
                <a:tc>
                  <a:txBody>
                    <a:bodyPr/>
                    <a:lstStyle/>
                    <a:p>
                      <a:r>
                        <a:rPr lang="en-US" dirty="0" err="1" smtClean="0"/>
                        <a:t>Hadr_remote_inst</a:t>
                      </a:r>
                      <a:endParaRPr lang="en-US" dirty="0"/>
                    </a:p>
                  </a:txBody>
                  <a:tcPr/>
                </a:tc>
                <a:tc>
                  <a:txBody>
                    <a:bodyPr/>
                    <a:lstStyle/>
                    <a:p>
                      <a:r>
                        <a:rPr lang="en-US" sz="1600" kern="1200" dirty="0" smtClean="0">
                          <a:solidFill>
                            <a:schemeClr val="dk1"/>
                          </a:solidFill>
                          <a:latin typeface="+mn-lt"/>
                          <a:ea typeface="+mn-ea"/>
                          <a:cs typeface="+mn-cs"/>
                        </a:rPr>
                        <a:t>d</a:t>
                      </a:r>
                      <a:r>
                        <a:rPr lang="en-US" sz="1800" kern="1200" dirty="0" smtClean="0">
                          <a:solidFill>
                            <a:schemeClr val="dk1"/>
                          </a:solidFill>
                          <a:latin typeface="+mn-lt"/>
                          <a:ea typeface="+mn-ea"/>
                          <a:cs typeface="+mn-cs"/>
                        </a:rPr>
                        <a:t>b2inst1</a:t>
                      </a:r>
                      <a:endParaRPr lang="en-US" sz="1800" kern="1200" dirty="0">
                        <a:solidFill>
                          <a:schemeClr val="dk1"/>
                        </a:solidFill>
                        <a:latin typeface="+mn-lt"/>
                        <a:ea typeface="+mn-ea"/>
                        <a:cs typeface="+mn-cs"/>
                      </a:endParaRPr>
                    </a:p>
                  </a:txBody>
                  <a:tcPr/>
                </a:tc>
                <a:tc>
                  <a:txBody>
                    <a:bodyPr/>
                    <a:lstStyle/>
                    <a:p>
                      <a:r>
                        <a:rPr lang="en-US" dirty="0" smtClean="0"/>
                        <a:t>db2inst1</a:t>
                      </a:r>
                      <a:endParaRPr lang="en-US" dirty="0"/>
                    </a:p>
                  </a:txBody>
                  <a:tcPr/>
                </a:tc>
                <a:tc>
                  <a:txBody>
                    <a:bodyPr/>
                    <a:lstStyle/>
                    <a:p>
                      <a:r>
                        <a:rPr lang="en-US" dirty="0" smtClean="0"/>
                        <a:t>db2inst1</a:t>
                      </a:r>
                      <a:endParaRPr lang="en-US" dirty="0"/>
                    </a:p>
                  </a:txBody>
                  <a:tcPr>
                    <a:solidFill>
                      <a:srgbClr val="92D050"/>
                    </a:solidFill>
                  </a:tcPr>
                </a:tc>
                <a:tc>
                  <a:txBody>
                    <a:bodyPr/>
                    <a:lstStyle/>
                    <a:p>
                      <a:r>
                        <a:rPr lang="en-US" dirty="0" smtClean="0"/>
                        <a:t>db2inst1</a:t>
                      </a:r>
                      <a:endParaRPr lang="en-US" dirty="0"/>
                    </a:p>
                  </a:txBody>
                  <a:tcPr>
                    <a:solidFill>
                      <a:srgbClr val="92D050"/>
                    </a:solidFill>
                  </a:tcPr>
                </a:tc>
              </a:tr>
              <a:tr h="373267">
                <a:tc>
                  <a:txBody>
                    <a:bodyPr/>
                    <a:lstStyle/>
                    <a:p>
                      <a:r>
                        <a:rPr lang="en-US" dirty="0" err="1" smtClean="0"/>
                        <a:t>Hadr_local_host</a:t>
                      </a:r>
                      <a:endParaRPr lang="en-US" dirty="0"/>
                    </a:p>
                  </a:txBody>
                  <a:tcPr/>
                </a:tc>
                <a:tc>
                  <a:txBody>
                    <a:bodyPr/>
                    <a:lstStyle/>
                    <a:p>
                      <a:r>
                        <a:rPr lang="en-US" dirty="0" smtClean="0"/>
                        <a:t>PGDB1</a:t>
                      </a:r>
                      <a:endParaRPr lang="en-US" dirty="0"/>
                    </a:p>
                  </a:txBody>
                  <a:tcPr/>
                </a:tc>
                <a:tc>
                  <a:txBody>
                    <a:bodyPr/>
                    <a:lstStyle/>
                    <a:p>
                      <a:r>
                        <a:rPr lang="en-US" dirty="0" smtClean="0"/>
                        <a:t>PGDB2</a:t>
                      </a:r>
                      <a:endParaRPr lang="en-US" dirty="0"/>
                    </a:p>
                  </a:txBody>
                  <a:tcPr/>
                </a:tc>
                <a:tc>
                  <a:txBody>
                    <a:bodyPr/>
                    <a:lstStyle/>
                    <a:p>
                      <a:r>
                        <a:rPr lang="en-US" dirty="0" smtClean="0"/>
                        <a:t>PGDB3</a:t>
                      </a:r>
                      <a:endParaRPr lang="en-US" dirty="0"/>
                    </a:p>
                  </a:txBody>
                  <a:tcPr/>
                </a:tc>
                <a:tc>
                  <a:txBody>
                    <a:bodyPr/>
                    <a:lstStyle/>
                    <a:p>
                      <a:r>
                        <a:rPr lang="en-US" dirty="0" smtClean="0"/>
                        <a:t>PGDB4</a:t>
                      </a:r>
                      <a:endParaRPr lang="en-US" dirty="0"/>
                    </a:p>
                  </a:txBody>
                  <a:tcPr/>
                </a:tc>
              </a:tr>
              <a:tr h="373267">
                <a:tc>
                  <a:txBody>
                    <a:bodyPr/>
                    <a:lstStyle/>
                    <a:p>
                      <a:r>
                        <a:rPr lang="en-US" dirty="0" err="1" smtClean="0"/>
                        <a:t>Hadr_local_svc</a:t>
                      </a:r>
                      <a:endParaRPr lang="en-US" dirty="0"/>
                    </a:p>
                  </a:txBody>
                  <a:tcPr/>
                </a:tc>
                <a:tc>
                  <a:txBody>
                    <a:bodyPr/>
                    <a:lstStyle/>
                    <a:p>
                      <a:r>
                        <a:rPr lang="en-US" dirty="0" smtClean="0"/>
                        <a:t>58101</a:t>
                      </a:r>
                      <a:endParaRPr lang="en-US" dirty="0"/>
                    </a:p>
                  </a:txBody>
                  <a:tcPr/>
                </a:tc>
                <a:tc>
                  <a:txBody>
                    <a:bodyPr/>
                    <a:lstStyle/>
                    <a:p>
                      <a:r>
                        <a:rPr lang="en-US" dirty="0" smtClean="0"/>
                        <a:t>58102</a:t>
                      </a:r>
                      <a:endParaRPr lang="en-US" dirty="0"/>
                    </a:p>
                  </a:txBody>
                  <a:tcPr/>
                </a:tc>
                <a:tc>
                  <a:txBody>
                    <a:bodyPr/>
                    <a:lstStyle/>
                    <a:p>
                      <a:r>
                        <a:rPr lang="en-US" dirty="0" smtClean="0"/>
                        <a:t>58103</a:t>
                      </a:r>
                      <a:endParaRPr lang="en-US" dirty="0"/>
                    </a:p>
                  </a:txBody>
                  <a:tcPr/>
                </a:tc>
                <a:tc>
                  <a:txBody>
                    <a:bodyPr/>
                    <a:lstStyle/>
                    <a:p>
                      <a:r>
                        <a:rPr lang="en-US" dirty="0" smtClean="0"/>
                        <a:t>58104</a:t>
                      </a:r>
                      <a:endParaRPr lang="en-US" dirty="0"/>
                    </a:p>
                  </a:txBody>
                  <a:tcPr/>
                </a:tc>
              </a:tr>
              <a:tr h="373267">
                <a:tc>
                  <a:txBody>
                    <a:bodyPr/>
                    <a:lstStyle/>
                    <a:p>
                      <a:r>
                        <a:rPr lang="en-US" dirty="0" smtClean="0"/>
                        <a:t>Operational</a:t>
                      </a:r>
                    </a:p>
                    <a:p>
                      <a:r>
                        <a:rPr lang="en-US" dirty="0" err="1" smtClean="0"/>
                        <a:t>Hadr_syncmode</a:t>
                      </a:r>
                      <a:endParaRPr lang="en-US" dirty="0"/>
                    </a:p>
                  </a:txBody>
                  <a:tcPr/>
                </a:tc>
                <a:tc>
                  <a:txBody>
                    <a:bodyPr/>
                    <a:lstStyle/>
                    <a:p>
                      <a:r>
                        <a:rPr lang="en-US" dirty="0" smtClean="0"/>
                        <a:t>Sync</a:t>
                      </a:r>
                      <a:endParaRPr lang="en-US" dirty="0"/>
                    </a:p>
                  </a:txBody>
                  <a:tcPr/>
                </a:tc>
                <a:tc>
                  <a:txBody>
                    <a:bodyPr/>
                    <a:lstStyle/>
                    <a:p>
                      <a:r>
                        <a:rPr lang="en-US" dirty="0" err="1" smtClean="0"/>
                        <a:t>nearsync</a:t>
                      </a:r>
                      <a:endParaRPr lang="en-US" dirty="0"/>
                    </a:p>
                  </a:txBody>
                  <a:tcPr/>
                </a:tc>
                <a:tc>
                  <a:txBody>
                    <a:bodyPr/>
                    <a:lstStyle/>
                    <a:p>
                      <a:r>
                        <a:rPr lang="en-US" dirty="0" err="1" smtClean="0"/>
                        <a:t>Async</a:t>
                      </a:r>
                      <a:endParaRPr lang="en-US" dirty="0"/>
                    </a:p>
                  </a:txBody>
                  <a:tcPr/>
                </a:tc>
                <a:tc>
                  <a:txBody>
                    <a:bodyPr/>
                    <a:lstStyle/>
                    <a:p>
                      <a:r>
                        <a:rPr lang="en-US" dirty="0" err="1" smtClean="0"/>
                        <a:t>Async</a:t>
                      </a:r>
                      <a:endParaRPr lang="en-US" dirty="0"/>
                    </a:p>
                  </a:txBody>
                  <a:tcPr/>
                </a:tc>
              </a:tr>
              <a:tr h="373267">
                <a:tc>
                  <a:txBody>
                    <a:bodyPr/>
                    <a:lstStyle/>
                    <a:p>
                      <a:r>
                        <a:rPr lang="en-US" dirty="0" smtClean="0"/>
                        <a:t>Effective</a:t>
                      </a:r>
                    </a:p>
                    <a:p>
                      <a:r>
                        <a:rPr lang="en-US" dirty="0" err="1" smtClean="0"/>
                        <a:t>Hadr_syncmode</a:t>
                      </a:r>
                      <a:endParaRPr lang="en-US" dirty="0"/>
                    </a:p>
                  </a:txBody>
                  <a:tcPr/>
                </a:tc>
                <a:tc>
                  <a:txBody>
                    <a:bodyPr/>
                    <a:lstStyle/>
                    <a:p>
                      <a:r>
                        <a:rPr lang="en-US" dirty="0" smtClean="0"/>
                        <a:t>N/A</a:t>
                      </a:r>
                      <a:endParaRPr lang="en-US" dirty="0"/>
                    </a:p>
                  </a:txBody>
                  <a:tcPr>
                    <a:solidFill>
                      <a:srgbClr val="92D050"/>
                    </a:solidFill>
                  </a:tcPr>
                </a:tc>
                <a:tc>
                  <a:txBody>
                    <a:bodyPr/>
                    <a:lstStyle/>
                    <a:p>
                      <a:r>
                        <a:rPr lang="en-US" dirty="0" smtClean="0"/>
                        <a:t>sync</a:t>
                      </a:r>
                      <a:endParaRPr lang="en-US" dirty="0"/>
                    </a:p>
                  </a:txBody>
                  <a:tcPr>
                    <a:solidFill>
                      <a:srgbClr val="92D050"/>
                    </a:solidFill>
                  </a:tcPr>
                </a:tc>
                <a:tc>
                  <a:txBody>
                    <a:bodyPr/>
                    <a:lstStyle/>
                    <a:p>
                      <a:r>
                        <a:rPr lang="en-US" dirty="0" smtClean="0"/>
                        <a:t>N/A</a:t>
                      </a:r>
                      <a:endParaRPr lang="en-US" dirty="0"/>
                    </a:p>
                  </a:txBody>
                  <a:tcPr>
                    <a:solidFill>
                      <a:srgbClr val="92D050"/>
                    </a:solidFill>
                  </a:tcPr>
                </a:tc>
                <a:tc>
                  <a:txBody>
                    <a:bodyPr/>
                    <a:lstStyle/>
                    <a:p>
                      <a:r>
                        <a:rPr lang="en-US" dirty="0" err="1" smtClean="0"/>
                        <a:t>Superasync</a:t>
                      </a:r>
                      <a:endParaRPr lang="en-US" dirty="0"/>
                    </a:p>
                  </a:txBody>
                  <a:tcPr/>
                </a:tc>
              </a:tr>
            </a:tbl>
          </a:graphicData>
        </a:graphic>
      </p:graphicFrame>
      <p:sp>
        <p:nvSpPr>
          <p:cNvPr id="3" name="Multiply 2"/>
          <p:cNvSpPr/>
          <p:nvPr/>
        </p:nvSpPr>
        <p:spPr>
          <a:xfrm>
            <a:off x="1676400" y="1524000"/>
            <a:ext cx="4495800" cy="4495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8353237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HADR TIME DELAY</a:t>
            </a:r>
            <a:endParaRPr lang="en-US" dirty="0"/>
          </a:p>
        </p:txBody>
      </p:sp>
      <p:sp>
        <p:nvSpPr>
          <p:cNvPr id="3" name="Content Placeholder 2"/>
          <p:cNvSpPr>
            <a:spLocks noGrp="1"/>
          </p:cNvSpPr>
          <p:nvPr>
            <p:ph idx="1"/>
          </p:nvPr>
        </p:nvSpPr>
        <p:spPr/>
        <p:txBody>
          <a:bodyPr>
            <a:normAutofit lnSpcReduction="10000"/>
          </a:bodyPr>
          <a:lstStyle/>
          <a:p>
            <a:r>
              <a:rPr lang="en-US" dirty="0" smtClean="0"/>
              <a:t>New configuration parameter which will control how far behind the standby will remain at all times to prevent data loss due to rogue transaction</a:t>
            </a:r>
          </a:p>
          <a:p>
            <a:r>
              <a:rPr lang="en-US" b="1" dirty="0" smtClean="0"/>
              <a:t>HADR_REPLAY_DELAY</a:t>
            </a:r>
            <a:endParaRPr lang="en-US" dirty="0" smtClean="0"/>
          </a:p>
          <a:p>
            <a:pPr lvl="1"/>
            <a:r>
              <a:rPr lang="en-US" b="1" dirty="0" smtClean="0">
                <a:solidFill>
                  <a:schemeClr val="accent1">
                    <a:lumMod val="75000"/>
                  </a:schemeClr>
                </a:solidFill>
              </a:rPr>
              <a:t>Specifies the time that must have passed from when the data is changed on the primary database before these changes would be reflected on the standby database in number of seconds</a:t>
            </a:r>
            <a:endParaRPr lang="en-US" dirty="0" smtClean="0"/>
          </a:p>
          <a:p>
            <a:pPr lvl="1"/>
            <a:endParaRPr lang="en-US" dirty="0" smtClean="0"/>
          </a:p>
          <a:p>
            <a:endParaRPr lang="en-US" dirty="0" smtClean="0"/>
          </a:p>
          <a:p>
            <a:endParaRPr lang="en-US" dirty="0" smtClean="0"/>
          </a:p>
        </p:txBody>
      </p:sp>
    </p:spTree>
    <p:extLst>
      <p:ext uri="{BB962C8B-B14F-4D97-AF65-F5344CB8AC3E}">
        <p14:creationId xmlns:p14="http://schemas.microsoft.com/office/powerpoint/2010/main" val="6424302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Clustering</a:t>
            </a:r>
            <a:endParaRPr lang="en-US" dirty="0"/>
          </a:p>
        </p:txBody>
      </p:sp>
      <p:sp>
        <p:nvSpPr>
          <p:cNvPr id="3" name="Content Placeholder 2"/>
          <p:cNvSpPr>
            <a:spLocks noGrp="1"/>
          </p:cNvSpPr>
          <p:nvPr>
            <p:ph idx="1"/>
          </p:nvPr>
        </p:nvSpPr>
        <p:spPr/>
        <p:txBody>
          <a:bodyPr>
            <a:normAutofit/>
          </a:bodyPr>
          <a:lstStyle/>
          <a:p>
            <a:r>
              <a:rPr lang="en-US" dirty="0" smtClean="0"/>
              <a:t>Everyone wants it but few want to take the time to understand it and support it properly</a:t>
            </a:r>
          </a:p>
          <a:p>
            <a:r>
              <a:rPr lang="en-US" dirty="0" smtClean="0"/>
              <a:t>Achieve High Availability and Reliability if properly implemented</a:t>
            </a:r>
          </a:p>
          <a:p>
            <a:r>
              <a:rPr lang="en-US" dirty="0" smtClean="0"/>
              <a:t>Disaster waiting to happen if not properly implemented </a:t>
            </a:r>
            <a:r>
              <a:rPr lang="en-US" smtClean="0"/>
              <a:t>and understood</a:t>
            </a:r>
          </a:p>
        </p:txBody>
      </p:sp>
    </p:spTree>
    <p:extLst>
      <p:ext uri="{BB962C8B-B14F-4D97-AF65-F5344CB8AC3E}">
        <p14:creationId xmlns:p14="http://schemas.microsoft.com/office/powerpoint/2010/main" val="5370974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a:t>
            </a:r>
            <a:endParaRPr lang="en-US" dirty="0"/>
          </a:p>
        </p:txBody>
      </p:sp>
      <p:sp>
        <p:nvSpPr>
          <p:cNvPr id="3" name="Content Placeholder 2"/>
          <p:cNvSpPr>
            <a:spLocks noGrp="1"/>
          </p:cNvSpPr>
          <p:nvPr>
            <p:ph idx="1"/>
          </p:nvPr>
        </p:nvSpPr>
        <p:spPr/>
        <p:txBody>
          <a:bodyPr>
            <a:normAutofit lnSpcReduction="10000"/>
          </a:bodyPr>
          <a:lstStyle/>
          <a:p>
            <a:r>
              <a:rPr lang="en-US" dirty="0" smtClean="0"/>
              <a:t>Tivoli System Automation for </a:t>
            </a:r>
            <a:r>
              <a:rPr lang="en-US" dirty="0" err="1" smtClean="0"/>
              <a:t>Multiplatforms</a:t>
            </a:r>
            <a:r>
              <a:rPr lang="en-US" dirty="0" smtClean="0"/>
              <a:t> (TSAMP)</a:t>
            </a:r>
          </a:p>
          <a:p>
            <a:r>
              <a:rPr lang="en-US" dirty="0" smtClean="0"/>
              <a:t>Bundled with DB2 since DB2 9.5</a:t>
            </a:r>
          </a:p>
          <a:p>
            <a:r>
              <a:rPr lang="en-US" dirty="0" smtClean="0"/>
              <a:t>Comes with all editions of DB2 except DB2 Express-C</a:t>
            </a:r>
          </a:p>
          <a:p>
            <a:r>
              <a:rPr lang="en-US" dirty="0" smtClean="0"/>
              <a:t>Seeing widespread implementation in 9.7 and above</a:t>
            </a:r>
          </a:p>
          <a:p>
            <a:pPr lvl="1"/>
            <a:r>
              <a:rPr lang="en-US" dirty="0" smtClean="0"/>
              <a:t>Uses IBM Reliable Scalable Cluster Technology (RSCT) under the covers</a:t>
            </a:r>
          </a:p>
        </p:txBody>
      </p:sp>
    </p:spTree>
    <p:extLst>
      <p:ext uri="{BB962C8B-B14F-4D97-AF65-F5344CB8AC3E}">
        <p14:creationId xmlns:p14="http://schemas.microsoft.com/office/powerpoint/2010/main" val="12741173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TSAMP</a:t>
            </a:r>
            <a:endParaRPr lang="en-US" dirty="0"/>
          </a:p>
        </p:txBody>
      </p:sp>
      <p:pic>
        <p:nvPicPr>
          <p:cNvPr id="1026" name="Picture 2" descr="C:\Users\pgunning\Documents\dhp2014\cluste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8305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1420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 Prerequisites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TSAMP Prerequisites should be met by successfully running db2prereqchk</a:t>
            </a:r>
          </a:p>
          <a:p>
            <a:r>
              <a:rPr lang="en-US" dirty="0" smtClean="0"/>
              <a:t>Run </a:t>
            </a:r>
            <a:r>
              <a:rPr lang="en-US" dirty="0" err="1" smtClean="0"/>
              <a:t>preprpnode</a:t>
            </a:r>
            <a:r>
              <a:rPr lang="en-US" dirty="0" smtClean="0"/>
              <a:t> once on each node in the cluster</a:t>
            </a:r>
          </a:p>
          <a:p>
            <a:r>
              <a:rPr lang="en-US" dirty="0" smtClean="0"/>
              <a:t>TSAMP installed (automatically on UNIX when DB2 installed, manual on Windows)</a:t>
            </a:r>
          </a:p>
          <a:p>
            <a:r>
              <a:rPr lang="en-US" dirty="0" smtClean="0"/>
              <a:t>Shared storage</a:t>
            </a:r>
          </a:p>
          <a:p>
            <a:r>
              <a:rPr lang="en-US" dirty="0" smtClean="0"/>
              <a:t>Shared </a:t>
            </a:r>
            <a:r>
              <a:rPr lang="en-US" dirty="0" err="1" smtClean="0"/>
              <a:t>filesystems</a:t>
            </a:r>
            <a:r>
              <a:rPr lang="en-US" dirty="0" smtClean="0"/>
              <a:t> / mount points</a:t>
            </a:r>
          </a:p>
          <a:p>
            <a:r>
              <a:rPr lang="en-US" dirty="0" smtClean="0"/>
              <a:t>Primary node and secondary node</a:t>
            </a:r>
          </a:p>
          <a:p>
            <a:r>
              <a:rPr lang="en-US" dirty="0" smtClean="0"/>
              <a:t>DB2 installed at same level on both primary and secondary node</a:t>
            </a:r>
          </a:p>
          <a:p>
            <a:r>
              <a:rPr lang="en-US" dirty="0" smtClean="0"/>
              <a:t>Same DB2 instance owner id, group and group id on both system</a:t>
            </a:r>
          </a:p>
          <a:p>
            <a:r>
              <a:rPr lang="en-US" dirty="0" smtClean="0"/>
              <a:t>Same major number for volume groups</a:t>
            </a:r>
          </a:p>
          <a:p>
            <a:r>
              <a:rPr lang="en-US" dirty="0" smtClean="0"/>
              <a:t>/ETC/SERVICES updated to contain DB2 service names and ports</a:t>
            </a:r>
          </a:p>
          <a:p>
            <a:r>
              <a:rPr lang="en-US" dirty="0" smtClean="0"/>
              <a:t>These are the main requirements, follow the whitepaper or DB2 HA Redbook, SG 247363</a:t>
            </a:r>
          </a:p>
        </p:txBody>
      </p:sp>
    </p:spTree>
    <p:extLst>
      <p:ext uri="{BB962C8B-B14F-4D97-AF65-F5344CB8AC3E}">
        <p14:creationId xmlns:p14="http://schemas.microsoft.com/office/powerpoint/2010/main" val="12938279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a:t>
            </a:r>
            <a:endParaRPr lang="en-US" dirty="0"/>
          </a:p>
        </p:txBody>
      </p:sp>
      <p:sp>
        <p:nvSpPr>
          <p:cNvPr id="3" name="Content Placeholder 2"/>
          <p:cNvSpPr>
            <a:spLocks noGrp="1"/>
          </p:cNvSpPr>
          <p:nvPr>
            <p:ph idx="1"/>
          </p:nvPr>
        </p:nvSpPr>
        <p:spPr/>
        <p:txBody>
          <a:bodyPr>
            <a:normAutofit/>
          </a:bodyPr>
          <a:lstStyle/>
          <a:p>
            <a:r>
              <a:rPr lang="en-US" dirty="0" smtClean="0"/>
              <a:t>DB2 TSAMP clustering program bundled with as </a:t>
            </a:r>
            <a:r>
              <a:rPr lang="en-US" b="1" dirty="0" smtClean="0">
                <a:solidFill>
                  <a:schemeClr val="accent1">
                    <a:lumMod val="75000"/>
                  </a:schemeClr>
                </a:solidFill>
              </a:rPr>
              <a:t>db2haicu</a:t>
            </a:r>
          </a:p>
          <a:p>
            <a:r>
              <a:rPr lang="en-US" b="1" dirty="0" smtClean="0">
                <a:solidFill>
                  <a:schemeClr val="accent1">
                    <a:lumMod val="75000"/>
                  </a:schemeClr>
                </a:solidFill>
              </a:rPr>
              <a:t>Use in conjunction with the DB2 TSAMP setup whitepaper</a:t>
            </a:r>
          </a:p>
          <a:p>
            <a:r>
              <a:rPr lang="en-US" b="1" dirty="0" smtClean="0">
                <a:solidFill>
                  <a:schemeClr val="accent1">
                    <a:lumMod val="75000"/>
                  </a:schemeClr>
                </a:solidFill>
              </a:rPr>
              <a:t>Diagram and template what you will need for the cluster in advance</a:t>
            </a:r>
          </a:p>
          <a:p>
            <a:r>
              <a:rPr lang="en-US" b="1" dirty="0" smtClean="0">
                <a:solidFill>
                  <a:schemeClr val="accent1">
                    <a:lumMod val="75000"/>
                  </a:schemeClr>
                </a:solidFill>
              </a:rPr>
              <a:t>You need inputs to db2haicu in advance</a:t>
            </a:r>
          </a:p>
          <a:p>
            <a:r>
              <a:rPr lang="en-US" b="1" dirty="0" smtClean="0">
                <a:solidFill>
                  <a:schemeClr val="accent1">
                    <a:lumMod val="75000"/>
                  </a:schemeClr>
                </a:solidFill>
              </a:rPr>
              <a:t>Unlike HADR, TSAMP is at the instance level</a:t>
            </a:r>
          </a:p>
        </p:txBody>
      </p:sp>
    </p:spTree>
    <p:extLst>
      <p:ext uri="{BB962C8B-B14F-4D97-AF65-F5344CB8AC3E}">
        <p14:creationId xmlns:p14="http://schemas.microsoft.com/office/powerpoint/2010/main" val="17407846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a:t>
            </a:r>
            <a:endParaRPr lang="en-US" dirty="0"/>
          </a:p>
        </p:txBody>
      </p:sp>
      <p:sp>
        <p:nvSpPr>
          <p:cNvPr id="3" name="Content Placeholder 2"/>
          <p:cNvSpPr>
            <a:spLocks noGrp="1"/>
          </p:cNvSpPr>
          <p:nvPr>
            <p:ph idx="1"/>
          </p:nvPr>
        </p:nvSpPr>
        <p:spPr/>
        <p:txBody>
          <a:bodyPr>
            <a:normAutofit/>
          </a:bodyPr>
          <a:lstStyle/>
          <a:p>
            <a:r>
              <a:rPr lang="en-US" dirty="0" smtClean="0"/>
              <a:t>db2haicu is a menu-driven script that you use to setup a cluster</a:t>
            </a:r>
          </a:p>
          <a:p>
            <a:r>
              <a:rPr lang="en-US" dirty="0" smtClean="0"/>
              <a:t>Defines the cluster domain and defines cluster resources</a:t>
            </a:r>
          </a:p>
          <a:p>
            <a:r>
              <a:rPr lang="en-US" dirty="0" smtClean="0"/>
              <a:t>db2haicu can also use an XML file as input</a:t>
            </a:r>
          </a:p>
          <a:p>
            <a:r>
              <a:rPr lang="en-US" dirty="0" smtClean="0"/>
              <a:t>Typical cluster setup is active – passive with one active node and a passive node ready for failover</a:t>
            </a:r>
          </a:p>
          <a:p>
            <a:endParaRPr lang="en-US" dirty="0" smtClean="0"/>
          </a:p>
        </p:txBody>
      </p:sp>
    </p:spTree>
    <p:extLst>
      <p:ext uri="{BB962C8B-B14F-4D97-AF65-F5344CB8AC3E}">
        <p14:creationId xmlns:p14="http://schemas.microsoft.com/office/powerpoint/2010/main" val="3534643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db2haicu inputs:</a:t>
            </a:r>
          </a:p>
          <a:p>
            <a:r>
              <a:rPr lang="en-US" dirty="0" smtClean="0"/>
              <a:t>Shared storage paths and </a:t>
            </a:r>
            <a:r>
              <a:rPr lang="en-US" dirty="0" err="1" smtClean="0"/>
              <a:t>filesystems</a:t>
            </a:r>
            <a:endParaRPr lang="en-US" dirty="0" smtClean="0"/>
          </a:p>
          <a:p>
            <a:r>
              <a:rPr lang="en-US" dirty="0" smtClean="0"/>
              <a:t>Mount points not set to auto mount</a:t>
            </a:r>
          </a:p>
          <a:p>
            <a:r>
              <a:rPr lang="en-US" dirty="0" smtClean="0"/>
              <a:t>IP address of primary and secondary node (server)</a:t>
            </a:r>
          </a:p>
          <a:p>
            <a:r>
              <a:rPr lang="en-US" dirty="0" smtClean="0"/>
              <a:t>Virtual IP address to use for the cluster</a:t>
            </a:r>
          </a:p>
          <a:p>
            <a:r>
              <a:rPr lang="en-US" dirty="0" smtClean="0"/>
              <a:t>Quorum IP address</a:t>
            </a:r>
          </a:p>
          <a:p>
            <a:r>
              <a:rPr lang="en-US" dirty="0" smtClean="0"/>
              <a:t>DB2 TSAMP clustering program bundled with as </a:t>
            </a:r>
            <a:r>
              <a:rPr lang="en-US" b="1" dirty="0" smtClean="0">
                <a:solidFill>
                  <a:schemeClr val="accent1">
                    <a:lumMod val="75000"/>
                  </a:schemeClr>
                </a:solidFill>
              </a:rPr>
              <a:t>db2haicu</a:t>
            </a:r>
          </a:p>
          <a:p>
            <a:r>
              <a:rPr lang="en-US" b="1" dirty="0" smtClean="0">
                <a:solidFill>
                  <a:schemeClr val="accent1">
                    <a:lumMod val="75000"/>
                  </a:schemeClr>
                </a:solidFill>
              </a:rPr>
              <a:t>Use in conjunction with the DB2 TSAMP setup whitepaper</a:t>
            </a:r>
          </a:p>
          <a:p>
            <a:r>
              <a:rPr lang="en-US" b="1" dirty="0" smtClean="0">
                <a:solidFill>
                  <a:schemeClr val="accent1">
                    <a:lumMod val="75000"/>
                  </a:schemeClr>
                </a:solidFill>
              </a:rPr>
              <a:t>Diagram and template what you will need for the cluster in advance</a:t>
            </a:r>
          </a:p>
          <a:p>
            <a:r>
              <a:rPr lang="en-US" b="1" dirty="0" smtClean="0">
                <a:solidFill>
                  <a:schemeClr val="accent1">
                    <a:lumMod val="75000"/>
                  </a:schemeClr>
                </a:solidFill>
              </a:rPr>
              <a:t>You need inputs to db2haicu in advance</a:t>
            </a:r>
          </a:p>
        </p:txBody>
      </p:sp>
    </p:spTree>
    <p:extLst>
      <p:ext uri="{BB962C8B-B14F-4D97-AF65-F5344CB8AC3E}">
        <p14:creationId xmlns:p14="http://schemas.microsoft.com/office/powerpoint/2010/main" val="4810002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dirty="0" smtClean="0"/>
              <a:t>db2haicu</a:t>
            </a:r>
            <a:endParaRPr lang="en-US" dirty="0"/>
          </a:p>
        </p:txBody>
      </p:sp>
      <p:pic>
        <p:nvPicPr>
          <p:cNvPr id="2050" name="Picture 2" descr="C:\Users\pgunning\Documents\dhp2014\puttyhai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09600"/>
            <a:ext cx="8077199"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2275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 Quorum Definition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quorum definition is required to enable TSAMP to decide which node to use as a tiebreaker during a node failure. TSAMP supports a ‘network quorum’. </a:t>
            </a:r>
          </a:p>
          <a:p>
            <a:r>
              <a:rPr lang="en-US" dirty="0"/>
              <a:t>A network quorum (or network tiebreaker) is a </a:t>
            </a:r>
            <a:r>
              <a:rPr lang="en-US" dirty="0" err="1"/>
              <a:t>pingable</a:t>
            </a:r>
            <a:r>
              <a:rPr lang="en-US" dirty="0"/>
              <a:t> IP address that is used to decide which node in the cluster will serve as the active node during a site failure, and which nodes will be offline. Note that the machine hosting this IP address does not need any particular software or operating system level installed; its primary requirement is that it can be pinged from all nodes in the cluster, and must remain </a:t>
            </a:r>
            <a:r>
              <a:rPr lang="en-US" dirty="0" err="1"/>
              <a:t>pingable</a:t>
            </a:r>
            <a:r>
              <a:rPr lang="en-US" dirty="0"/>
              <a:t> in the case of cluster node </a:t>
            </a:r>
            <a:r>
              <a:rPr lang="en-US" dirty="0" smtClean="0"/>
              <a:t>failures</a:t>
            </a:r>
          </a:p>
          <a:p>
            <a:r>
              <a:rPr lang="en-US" dirty="0" smtClean="0"/>
              <a:t>db2haicu will prompt you for the IP address</a:t>
            </a:r>
          </a:p>
        </p:txBody>
      </p:sp>
    </p:spTree>
    <p:extLst>
      <p:ext uri="{BB962C8B-B14F-4D97-AF65-F5344CB8AC3E}">
        <p14:creationId xmlns:p14="http://schemas.microsoft.com/office/powerpoint/2010/main" val="29099314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db2haicu</a:t>
            </a:r>
            <a:endParaRPr lang="en-US" dirty="0"/>
          </a:p>
        </p:txBody>
      </p:sp>
      <p:sp>
        <p:nvSpPr>
          <p:cNvPr id="3" name="Content Placeholder 2"/>
          <p:cNvSpPr>
            <a:spLocks noGrp="1"/>
          </p:cNvSpPr>
          <p:nvPr>
            <p:ph idx="1"/>
          </p:nvPr>
        </p:nvSpPr>
        <p:spPr/>
        <p:txBody>
          <a:bodyPr>
            <a:normAutofit/>
          </a:bodyPr>
          <a:lstStyle/>
          <a:p>
            <a:r>
              <a:rPr lang="en-US" dirty="0" smtClean="0"/>
              <a:t>Upon successful completion of defining all the resources to db2haicu, the cluster will be started and active</a:t>
            </a:r>
          </a:p>
          <a:p>
            <a:r>
              <a:rPr lang="en-US" dirty="0" smtClean="0"/>
              <a:t>Use db2pd –ha or </a:t>
            </a:r>
            <a:r>
              <a:rPr lang="en-US" dirty="0" err="1" smtClean="0"/>
              <a:t>lssam</a:t>
            </a:r>
            <a:r>
              <a:rPr lang="en-US" dirty="0" smtClean="0"/>
              <a:t> command to monitor status of HA for the instance</a:t>
            </a:r>
          </a:p>
        </p:txBody>
      </p:sp>
    </p:spTree>
    <p:extLst>
      <p:ext uri="{BB962C8B-B14F-4D97-AF65-F5344CB8AC3E}">
        <p14:creationId xmlns:p14="http://schemas.microsoft.com/office/powerpoint/2010/main" val="17942695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9" y="-381000"/>
            <a:ext cx="8229600" cy="1143000"/>
          </a:xfrm>
        </p:spPr>
        <p:txBody>
          <a:bodyPr>
            <a:normAutofit/>
          </a:bodyPr>
          <a:lstStyle/>
          <a:p>
            <a:r>
              <a:rPr lang="en-US" dirty="0" err="1" smtClean="0"/>
              <a:t>lssam</a:t>
            </a:r>
            <a:r>
              <a:rPr lang="en-US" dirty="0" smtClean="0"/>
              <a:t> output</a:t>
            </a:r>
            <a:endParaRPr lang="en-US" dirty="0"/>
          </a:p>
        </p:txBody>
      </p:sp>
      <p:sp>
        <p:nvSpPr>
          <p:cNvPr id="5" name="Rectangle 4"/>
          <p:cNvSpPr/>
          <p:nvPr/>
        </p:nvSpPr>
        <p:spPr>
          <a:xfrm>
            <a:off x="152400" y="457199"/>
            <a:ext cx="8839200" cy="5509200"/>
          </a:xfrm>
          <a:prstGeom prst="rect">
            <a:avLst/>
          </a:prstGeom>
        </p:spPr>
        <p:txBody>
          <a:bodyPr wrap="square">
            <a:spAutoFit/>
          </a:bodyPr>
          <a:lstStyle/>
          <a:p>
            <a:r>
              <a:rPr lang="en-US" sz="1600" dirty="0" smtClean="0"/>
              <a:t>$ </a:t>
            </a:r>
            <a:r>
              <a:rPr lang="en-US" sz="1600" dirty="0" err="1" smtClean="0"/>
              <a:t>lssam</a:t>
            </a:r>
            <a:endParaRPr lang="en-US" sz="1600" dirty="0" smtClean="0"/>
          </a:p>
          <a:p>
            <a:r>
              <a:rPr lang="en-US" sz="1600" dirty="0" smtClean="0"/>
              <a:t>Online IBM.ResourceGroup:db2_db2inst8_0-rg Control=</a:t>
            </a:r>
            <a:r>
              <a:rPr lang="en-US" sz="1600" dirty="0" err="1" smtClean="0"/>
              <a:t>MemberInProblemState</a:t>
            </a:r>
            <a:r>
              <a:rPr lang="en-US" sz="1600" dirty="0" smtClean="0"/>
              <a:t> Nominal=                                             Online</a:t>
            </a:r>
          </a:p>
          <a:p>
            <a:r>
              <a:rPr lang="en-US" sz="1600" dirty="0" smtClean="0"/>
              <a:t>        |- Online IBM.Application:db2_db2inst8_0-rs</a:t>
            </a:r>
          </a:p>
          <a:p>
            <a:r>
              <a:rPr lang="en-US" sz="1600" dirty="0" smtClean="0"/>
              <a:t>                |- Online IBM.Application:db2_db2inst8_0-rs:dist-db2-t1</a:t>
            </a:r>
          </a:p>
          <a:p>
            <a:r>
              <a:rPr lang="en-US" sz="1600" dirty="0" smtClean="0"/>
              <a:t>                '- Offline IBM.Application:db2_db2inst8_0-rs:dist-db2-t2</a:t>
            </a:r>
          </a:p>
          <a:p>
            <a:r>
              <a:rPr lang="en-US" sz="1600" dirty="0" smtClean="0"/>
              <a:t>        |- Online IBM.Application:db2mnt-db2home_db2inst8_db2-rs Control=</a:t>
            </a:r>
            <a:r>
              <a:rPr lang="en-US" sz="1600" dirty="0" err="1" smtClean="0"/>
              <a:t>MemberI</a:t>
            </a:r>
            <a:r>
              <a:rPr lang="en-US" sz="1600" dirty="0" smtClean="0"/>
              <a:t> </a:t>
            </a:r>
            <a:r>
              <a:rPr lang="en-US" sz="1600" dirty="0" err="1" smtClean="0"/>
              <a:t>nProblemState</a:t>
            </a:r>
            <a:endParaRPr lang="en-US" sz="1600" dirty="0" smtClean="0"/>
          </a:p>
          <a:p>
            <a:r>
              <a:rPr lang="en-US" sz="1600" dirty="0" smtClean="0"/>
              <a:t>                |- Online </a:t>
            </a:r>
            <a:r>
              <a:rPr lang="en-US" sz="1600" dirty="0" smtClean="0"/>
              <a:t>IBM.Application:db2mnt-db2home_db2inst8_db2-rs:dist-db2-t1</a:t>
            </a:r>
            <a:endParaRPr lang="en-US" sz="1600" dirty="0" smtClean="0"/>
          </a:p>
          <a:p>
            <a:r>
              <a:rPr lang="en-US" sz="1600" dirty="0" smtClean="0"/>
              <a:t>                '- Failed offline </a:t>
            </a:r>
            <a:r>
              <a:rPr lang="en-US" sz="1600" dirty="0" smtClean="0"/>
              <a:t>IBM.Application:db2mnt-db2home_db2inst8_db2-:</a:t>
            </a:r>
            <a:r>
              <a:rPr lang="en-US" sz="1600" dirty="0" smtClean="0"/>
              <a:t>dist-db2-t2</a:t>
            </a:r>
          </a:p>
          <a:p>
            <a:r>
              <a:rPr lang="en-US" sz="1600" dirty="0" smtClean="0"/>
              <a:t>        |- Online IBM.Application:db2mnt-db2home_db2inst8_db2data-rs Control=</a:t>
            </a:r>
            <a:r>
              <a:rPr lang="en-US" sz="1600" dirty="0" err="1" smtClean="0"/>
              <a:t>Mem</a:t>
            </a:r>
            <a:r>
              <a:rPr lang="en-US" sz="1600" dirty="0" smtClean="0"/>
              <a:t> </a:t>
            </a:r>
            <a:r>
              <a:rPr lang="en-US" sz="1600" dirty="0" err="1" smtClean="0"/>
              <a:t>berInProblemState</a:t>
            </a:r>
            <a:endParaRPr lang="en-US" sz="1600" dirty="0" smtClean="0"/>
          </a:p>
          <a:p>
            <a:r>
              <a:rPr lang="en-US" sz="1600" dirty="0" smtClean="0"/>
              <a:t>                |- Online IBM.Application:db2mnt-db2home_db2inst8_db2data-rs:dis                                             t-db2-t1</a:t>
            </a:r>
          </a:p>
          <a:p>
            <a:r>
              <a:rPr lang="en-US" sz="1600" dirty="0" smtClean="0"/>
              <a:t>                '- Failed offline </a:t>
            </a:r>
            <a:r>
              <a:rPr lang="en-US" sz="1600" dirty="0" smtClean="0"/>
              <a:t>IBM.Application:db2mnt-db2home_db2inst8_db2data-rs:dist-db2-t2</a:t>
            </a:r>
            <a:endParaRPr lang="en-US" sz="1600" dirty="0" smtClean="0"/>
          </a:p>
          <a:p>
            <a:r>
              <a:rPr lang="en-US" sz="1600" dirty="0" smtClean="0"/>
              <a:t>        '- Online IBM.ServiceIP:db2ip_172_17_3_160-rs</a:t>
            </a:r>
          </a:p>
          <a:p>
            <a:r>
              <a:rPr lang="en-US" sz="1600" dirty="0" smtClean="0"/>
              <a:t>                |- Online IBM.ServiceIP:db2ip_172_17_3_160-rs:dist-db2-t1</a:t>
            </a:r>
          </a:p>
          <a:p>
            <a:r>
              <a:rPr lang="en-US" sz="1600" dirty="0" smtClean="0"/>
              <a:t>                '- Offline IBM.ServiceIP:db2ip_172_17_3_160-rs:dist-db2-t2</a:t>
            </a:r>
          </a:p>
          <a:p>
            <a:r>
              <a:rPr lang="en-US" sz="1600" dirty="0" smtClean="0"/>
              <a:t>Online IBM.Equivalency:db2_db2inst8_0-rg_group-equ</a:t>
            </a:r>
          </a:p>
          <a:p>
            <a:r>
              <a:rPr lang="en-US" sz="1600" dirty="0" smtClean="0"/>
              <a:t>        |- Online IBM.PeerNode:dist-db2-t1:dist-db2-t1</a:t>
            </a:r>
          </a:p>
          <a:p>
            <a:r>
              <a:rPr lang="en-US" sz="1600" dirty="0" smtClean="0"/>
              <a:t>        '- Online IBM.PeerNode:dist-db2-t2:dist-db2-t2</a:t>
            </a:r>
          </a:p>
          <a:p>
            <a:r>
              <a:rPr lang="en-US" sz="1600" dirty="0" smtClean="0"/>
              <a:t>Online IBM.Equivalency:db2_public_network_0</a:t>
            </a:r>
          </a:p>
          <a:p>
            <a:r>
              <a:rPr lang="en-US" sz="1600" dirty="0" smtClean="0"/>
              <a:t>        |- Online IBM.NetworkInterface:en0:dist-db2-t1</a:t>
            </a:r>
          </a:p>
          <a:p>
            <a:r>
              <a:rPr lang="en-US" sz="1600" dirty="0" smtClean="0"/>
              <a:t>        '- Online IBM.NetworkInterface:en0:dist-db2-t2</a:t>
            </a:r>
            <a:endParaRPr lang="en-US" sz="1600" dirty="0"/>
          </a:p>
        </p:txBody>
      </p:sp>
    </p:spTree>
    <p:extLst>
      <p:ext uri="{BB962C8B-B14F-4D97-AF65-F5344CB8AC3E}">
        <p14:creationId xmlns:p14="http://schemas.microsoft.com/office/powerpoint/2010/main" val="28330920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9" y="-381000"/>
            <a:ext cx="8229600" cy="1143000"/>
          </a:xfrm>
        </p:spPr>
        <p:txBody>
          <a:bodyPr>
            <a:normAutofit/>
          </a:bodyPr>
          <a:lstStyle/>
          <a:p>
            <a:r>
              <a:rPr lang="en-US" dirty="0" smtClean="0"/>
              <a:t>db2pd –ha output</a:t>
            </a:r>
            <a:endParaRPr lang="en-US" dirty="0"/>
          </a:p>
        </p:txBody>
      </p:sp>
      <p:sp>
        <p:nvSpPr>
          <p:cNvPr id="3" name="Rectangle 2"/>
          <p:cNvSpPr/>
          <p:nvPr/>
        </p:nvSpPr>
        <p:spPr>
          <a:xfrm>
            <a:off x="163286" y="1371600"/>
            <a:ext cx="8991600" cy="5509200"/>
          </a:xfrm>
          <a:prstGeom prst="rect">
            <a:avLst/>
          </a:prstGeom>
        </p:spPr>
        <p:txBody>
          <a:bodyPr wrap="square">
            <a:spAutoFit/>
          </a:bodyPr>
          <a:lstStyle/>
          <a:p>
            <a:r>
              <a:rPr lang="en-US" sz="1600" dirty="0" smtClean="0">
                <a:hlinkClick r:id="rId3" action="ppaction://hlinkfile"/>
              </a:rPr>
              <a:t>db2pdhaout.txt</a:t>
            </a:r>
            <a:endParaRPr lang="en-US" sz="1600" dirty="0" smtClean="0"/>
          </a:p>
          <a:p>
            <a:r>
              <a:rPr lang="en-US" sz="1600" dirty="0" smtClean="0"/>
              <a:t>$ </a:t>
            </a:r>
            <a:r>
              <a:rPr lang="en-US" sz="1600" dirty="0"/>
              <a:t>db2pd -ha</a:t>
            </a:r>
          </a:p>
          <a:p>
            <a:r>
              <a:rPr lang="en-US" sz="1600" dirty="0"/>
              <a:t>           DB2 HA Status</a:t>
            </a:r>
          </a:p>
          <a:p>
            <a:r>
              <a:rPr lang="en-US" sz="1600" dirty="0"/>
              <a:t>Instance Information:</a:t>
            </a:r>
          </a:p>
          <a:p>
            <a:r>
              <a:rPr lang="en-US" sz="1600" dirty="0"/>
              <a:t>Instance Name                  = db2inst8</a:t>
            </a:r>
          </a:p>
          <a:p>
            <a:r>
              <a:rPr lang="en-US" sz="1600" dirty="0"/>
              <a:t>Number Of Domains              = 1</a:t>
            </a:r>
          </a:p>
          <a:p>
            <a:r>
              <a:rPr lang="en-US" sz="1600" dirty="0"/>
              <a:t>Number Of RGs for instance     = 1</a:t>
            </a:r>
          </a:p>
          <a:p>
            <a:r>
              <a:rPr lang="en-US" sz="1600" dirty="0"/>
              <a:t> </a:t>
            </a:r>
          </a:p>
          <a:p>
            <a:r>
              <a:rPr lang="en-US" sz="1600" dirty="0"/>
              <a:t>Domain Information:</a:t>
            </a:r>
          </a:p>
          <a:p>
            <a:r>
              <a:rPr lang="en-US" sz="1600" dirty="0"/>
              <a:t>Domain Name                    = </a:t>
            </a:r>
            <a:r>
              <a:rPr lang="en-US" sz="1600" dirty="0" err="1"/>
              <a:t>KABLE_domain</a:t>
            </a:r>
            <a:endParaRPr lang="en-US" sz="1600" dirty="0"/>
          </a:p>
          <a:p>
            <a:r>
              <a:rPr lang="en-US" sz="1600" dirty="0"/>
              <a:t>Cluster Version                = 3.1.4.4</a:t>
            </a:r>
          </a:p>
          <a:p>
            <a:r>
              <a:rPr lang="en-US" sz="1600" dirty="0"/>
              <a:t>Cluster State                  = Online</a:t>
            </a:r>
          </a:p>
          <a:p>
            <a:r>
              <a:rPr lang="en-US" sz="1600" dirty="0"/>
              <a:t>Number of nodes                = 2</a:t>
            </a:r>
          </a:p>
          <a:p>
            <a:r>
              <a:rPr lang="en-US" sz="1600" dirty="0"/>
              <a:t> </a:t>
            </a:r>
          </a:p>
          <a:p>
            <a:r>
              <a:rPr lang="en-US" sz="1600" dirty="0"/>
              <a:t>Node Information:</a:t>
            </a:r>
          </a:p>
          <a:p>
            <a:r>
              <a:rPr lang="en-US" sz="1600" dirty="0"/>
              <a:t>Node Name                     State</a:t>
            </a:r>
          </a:p>
          <a:p>
            <a:r>
              <a:rPr lang="en-US" sz="1600" dirty="0"/>
              <a:t>---------------------         -------------------</a:t>
            </a:r>
          </a:p>
          <a:p>
            <a:r>
              <a:rPr lang="en-US" sz="1600" dirty="0"/>
              <a:t>dist-db2-t2                   Online</a:t>
            </a:r>
          </a:p>
          <a:p>
            <a:r>
              <a:rPr lang="en-US" sz="1600" dirty="0"/>
              <a:t>dist-db2-t1                   Online</a:t>
            </a:r>
          </a:p>
          <a:p>
            <a:r>
              <a:rPr lang="en-US" sz="1600" dirty="0"/>
              <a:t> </a:t>
            </a:r>
          </a:p>
          <a:p>
            <a:endParaRPr lang="en-US" sz="1600" dirty="0"/>
          </a:p>
          <a:p>
            <a:r>
              <a:rPr lang="en-US" sz="1600" dirty="0"/>
              <a:t>    </a:t>
            </a:r>
          </a:p>
        </p:txBody>
      </p:sp>
    </p:spTree>
    <p:extLst>
      <p:ext uri="{BB962C8B-B14F-4D97-AF65-F5344CB8AC3E}">
        <p14:creationId xmlns:p14="http://schemas.microsoft.com/office/powerpoint/2010/main" val="19923475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TSAMP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Conduct failure testing</a:t>
            </a:r>
          </a:p>
          <a:p>
            <a:pPr lvl="1"/>
            <a:r>
              <a:rPr lang="en-US" dirty="0" smtClean="0"/>
              <a:t>Network</a:t>
            </a:r>
          </a:p>
          <a:p>
            <a:pPr lvl="1"/>
            <a:r>
              <a:rPr lang="en-US" dirty="0" smtClean="0"/>
              <a:t>Storage</a:t>
            </a:r>
          </a:p>
          <a:p>
            <a:pPr lvl="1"/>
            <a:r>
              <a:rPr lang="en-US" dirty="0" smtClean="0"/>
              <a:t>Server</a:t>
            </a:r>
          </a:p>
          <a:p>
            <a:r>
              <a:rPr lang="en-US" dirty="0" smtClean="0"/>
              <a:t>Learn TSAMP and RSCT commands to use to monitor status of cluster, stop cluster, and move cluster to secondary node for maintenance or other reasons</a:t>
            </a:r>
          </a:p>
          <a:p>
            <a:r>
              <a:rPr lang="en-US" dirty="0" smtClean="0"/>
              <a:t>Learn how to know if the cluster has failed over and what to do to get it back to the primary</a:t>
            </a:r>
          </a:p>
          <a:p>
            <a:r>
              <a:rPr lang="en-US" dirty="0" smtClean="0"/>
              <a:t>Test all of the above and document</a:t>
            </a:r>
          </a:p>
        </p:txBody>
      </p:sp>
    </p:spTree>
    <p:extLst>
      <p:ext uri="{BB962C8B-B14F-4D97-AF65-F5344CB8AC3E}">
        <p14:creationId xmlns:p14="http://schemas.microsoft.com/office/powerpoint/2010/main" val="35495321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smtClean="0"/>
              <a:t>DB2 HADR what it is, how it works and how to implement and monitor </a:t>
            </a:r>
            <a:r>
              <a:rPr lang="en-US" dirty="0" smtClean="0"/>
              <a:t>it</a:t>
            </a:r>
          </a:p>
          <a:p>
            <a:r>
              <a:rPr lang="en-US" dirty="0" smtClean="0"/>
              <a:t>DB2 HADR Multiple Standbys</a:t>
            </a:r>
            <a:endParaRPr lang="en-US" dirty="0" smtClean="0"/>
          </a:p>
          <a:p>
            <a:r>
              <a:rPr lang="en-US" dirty="0" smtClean="0"/>
              <a:t>New </a:t>
            </a:r>
            <a:r>
              <a:rPr lang="en-US" dirty="0" smtClean="0"/>
              <a:t>features in DB2 10.5</a:t>
            </a:r>
          </a:p>
          <a:p>
            <a:r>
              <a:rPr lang="en-US" dirty="0" smtClean="0"/>
              <a:t>Described how to define, setup and integrate TSAMP clustering</a:t>
            </a:r>
          </a:p>
          <a:p>
            <a:r>
              <a:rPr lang="en-US" dirty="0" smtClean="0"/>
              <a:t>Provided DB2 HADR and TSAMP references and </a:t>
            </a:r>
            <a:r>
              <a:rPr lang="en-US" dirty="0" smtClean="0"/>
              <a:t>best practices</a:t>
            </a:r>
            <a:endParaRPr lang="en-US" dirty="0" smtClean="0"/>
          </a:p>
        </p:txBody>
      </p:sp>
    </p:spTree>
    <p:extLst>
      <p:ext uri="{BB962C8B-B14F-4D97-AF65-F5344CB8AC3E}">
        <p14:creationId xmlns:p14="http://schemas.microsoft.com/office/powerpoint/2010/main" val="20661826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a:bodyPr>
          <a:lstStyle/>
          <a:p>
            <a:r>
              <a:rPr lang="en-US" dirty="0" smtClean="0"/>
              <a:t>HADR and TSAMP References</a:t>
            </a:r>
            <a:endParaRPr lang="en-US" dirty="0"/>
          </a:p>
        </p:txBody>
      </p:sp>
      <p:sp>
        <p:nvSpPr>
          <p:cNvPr id="3" name="Content Placeholder 2"/>
          <p:cNvSpPr>
            <a:spLocks noGrp="1"/>
          </p:cNvSpPr>
          <p:nvPr>
            <p:ph idx="1"/>
          </p:nvPr>
        </p:nvSpPr>
        <p:spPr>
          <a:xfrm>
            <a:off x="457200" y="1295400"/>
            <a:ext cx="8229600" cy="4525963"/>
          </a:xfrm>
        </p:spPr>
        <p:txBody>
          <a:bodyPr>
            <a:normAutofit fontScale="85000" lnSpcReduction="10000"/>
          </a:bodyPr>
          <a:lstStyle/>
          <a:p>
            <a:pPr lvl="0"/>
            <a:r>
              <a:rPr lang="en-US" b="1" dirty="0"/>
              <a:t>Whitepaper </a:t>
            </a:r>
            <a:r>
              <a:rPr lang="en-US" b="1" dirty="0" smtClean="0"/>
              <a:t>- DB2 HADR Multiple Standbys </a:t>
            </a:r>
            <a:r>
              <a:rPr lang="en-US" dirty="0" smtClean="0">
                <a:hlinkClick r:id="rId3"/>
              </a:rPr>
              <a:t>http</a:t>
            </a:r>
            <a:r>
              <a:rPr lang="en-US" dirty="0">
                <a:hlinkClick r:id="rId3"/>
              </a:rPr>
              <a:t>://</a:t>
            </a:r>
            <a:r>
              <a:rPr lang="en-US" dirty="0" smtClean="0">
                <a:hlinkClick r:id="rId3"/>
              </a:rPr>
              <a:t>public.dhe.ibm.com/software/dw/data/dm-1206hadrmultiplestandby/HADR_Multiple_Standbys_jn20.pdf</a:t>
            </a:r>
            <a:endParaRPr lang="en-US" dirty="0" smtClean="0"/>
          </a:p>
          <a:p>
            <a:pPr lvl="0"/>
            <a:r>
              <a:rPr lang="en-US" dirty="0" smtClean="0"/>
              <a:t>DBA </a:t>
            </a:r>
            <a:r>
              <a:rPr lang="en-US" dirty="0"/>
              <a:t>HA Redbook: </a:t>
            </a:r>
            <a:r>
              <a:rPr lang="en-US" dirty="0">
                <a:hlinkClick r:id="rId4"/>
              </a:rPr>
              <a:t>http://</a:t>
            </a:r>
            <a:r>
              <a:rPr lang="en-US" dirty="0" smtClean="0">
                <a:hlinkClick r:id="rId4"/>
              </a:rPr>
              <a:t>www.redbooks.ibm.com/redbooks/pdfs/sg247363.pdf</a:t>
            </a:r>
            <a:endParaRPr lang="en-US" dirty="0" smtClean="0"/>
          </a:p>
          <a:p>
            <a:pPr lvl="0"/>
            <a:r>
              <a:rPr lang="en-US" dirty="0" smtClean="0"/>
              <a:t>Remove and Reintegrate Auxiliary Standby </a:t>
            </a:r>
            <a:r>
              <a:rPr lang="en-US" dirty="0">
                <a:hlinkClick r:id="rId5"/>
              </a:rPr>
              <a:t>http://</a:t>
            </a:r>
            <a:r>
              <a:rPr lang="en-US" dirty="0" smtClean="0">
                <a:hlinkClick r:id="rId5"/>
              </a:rPr>
              <a:t>www.ibm.com/developerworks/data/library/techarticle/dm-1408standbyhadr/index.htm</a:t>
            </a:r>
            <a:endParaRPr lang="en-US" dirty="0" smtClean="0"/>
          </a:p>
          <a:p>
            <a:pPr lvl="0"/>
            <a:r>
              <a:rPr lang="en-US" dirty="0" smtClean="0"/>
              <a:t>l</a:t>
            </a:r>
            <a:endParaRPr lang="en-US" dirty="0"/>
          </a:p>
          <a:p>
            <a:pPr lvl="0"/>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6047471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a:bodyPr>
          <a:lstStyle/>
          <a:p>
            <a:r>
              <a:rPr lang="en-US" dirty="0" smtClean="0"/>
              <a:t>HADR and TSAMP References</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DB2 HADR Best Practices </a:t>
            </a:r>
            <a:r>
              <a:rPr lang="en-US" dirty="0" smtClean="0">
                <a:hlinkClick r:id="rId3"/>
              </a:rPr>
              <a:t>https</a:t>
            </a:r>
            <a:r>
              <a:rPr lang="en-US" dirty="0">
                <a:hlinkClick r:id="rId3"/>
              </a:rPr>
              <a:t>://www.ibm.com/developerworks/community/wikis/home?lang=en_US#!/</a:t>
            </a:r>
            <a:r>
              <a:rPr lang="en-US" dirty="0" smtClean="0">
                <a:hlinkClick r:id="rId3"/>
              </a:rPr>
              <a:t>wiki/Wc9a068d7f6a6_4434_aece_0d297ea80ab1/page/High%20Availability%20Disaster%20</a:t>
            </a:r>
            <a:endParaRPr lang="en-US" dirty="0" smtClean="0"/>
          </a:p>
          <a:p>
            <a:pPr lvl="0"/>
            <a:r>
              <a:rPr lang="en-US" dirty="0"/>
              <a:t>Setup HADR with Data Studio </a:t>
            </a:r>
            <a:r>
              <a:rPr lang="en-US" dirty="0">
                <a:hlinkClick r:id="rId4"/>
              </a:rPr>
              <a:t>http://</a:t>
            </a:r>
            <a:r>
              <a:rPr lang="en-US" dirty="0" smtClean="0">
                <a:hlinkClick r:id="rId4"/>
              </a:rPr>
              <a:t>www.ibm.com/developerworks/data/tutorials/dm-1003optimhadr/index.html?ca=dat</a:t>
            </a:r>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2757933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
            <a:ext cx="8229600" cy="1143000"/>
          </a:xfrm>
        </p:spPr>
        <p:txBody>
          <a:bodyPr>
            <a:normAutofit/>
          </a:bodyPr>
          <a:lstStyle/>
          <a:p>
            <a:r>
              <a:rPr lang="en-US" dirty="0" smtClean="0"/>
              <a:t>HADR and TSAMP References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DB2 HADR </a:t>
            </a:r>
            <a:r>
              <a:rPr lang="en-US" dirty="0"/>
              <a:t>Simulator </a:t>
            </a:r>
            <a:r>
              <a:rPr lang="en-US" dirty="0" smtClean="0"/>
              <a:t>– whitepaper </a:t>
            </a:r>
            <a:r>
              <a:rPr lang="en-US" dirty="0" smtClean="0">
                <a:hlinkClick r:id="rId3"/>
              </a:rPr>
              <a:t>http</a:t>
            </a:r>
            <a:r>
              <a:rPr lang="en-US" dirty="0">
                <a:hlinkClick r:id="rId3"/>
              </a:rPr>
              <a:t>://</a:t>
            </a:r>
            <a:r>
              <a:rPr lang="en-US" dirty="0" smtClean="0">
                <a:hlinkClick r:id="rId3"/>
              </a:rPr>
              <a:t>www.ibm.com/developerworks/data/library/techarticle/dm-1310db2luwhadr/dm-1310db2luwhadr-pdf.pdf</a:t>
            </a:r>
            <a:endParaRPr lang="en-US" dirty="0" smtClean="0"/>
          </a:p>
          <a:p>
            <a:pPr lvl="0"/>
            <a:r>
              <a:rPr lang="en-US" dirty="0" smtClean="0"/>
              <a:t>DB2 and TSAMP </a:t>
            </a:r>
            <a:r>
              <a:rPr lang="en-US" dirty="0"/>
              <a:t>Setup Whitepaper </a:t>
            </a:r>
            <a:r>
              <a:rPr lang="en-US" dirty="0">
                <a:hlinkClick r:id="rId4"/>
              </a:rPr>
              <a:t>https://www.ibm.com/developerworks/data/library/long/dm-0909hasharedstorage</a:t>
            </a:r>
            <a:r>
              <a:rPr lang="en-US" dirty="0" smtClean="0">
                <a:hlinkClick r:id="rId4"/>
              </a:rPr>
              <a:t>/</a:t>
            </a:r>
            <a:endParaRPr lang="en-US" dirty="0" smtClean="0"/>
          </a:p>
          <a:p>
            <a:pPr lvl="0"/>
            <a:r>
              <a:rPr lang="en-US" dirty="0" smtClean="0"/>
              <a:t>HADR Performance Wiki </a:t>
            </a:r>
            <a:r>
              <a:rPr lang="en-US" dirty="0" smtClean="0">
                <a:hlinkClick r:id="rId5"/>
              </a:rPr>
              <a:t>https</a:t>
            </a:r>
            <a:r>
              <a:rPr lang="en-US" dirty="0">
                <a:hlinkClick r:id="rId5"/>
              </a:rPr>
              <a:t>://www.ibm.com/developerworks/community/wikis/home?lang=en#!/</a:t>
            </a:r>
            <a:r>
              <a:rPr lang="en-US" dirty="0" smtClean="0">
                <a:hlinkClick r:id="rId5"/>
              </a:rPr>
              <a:t>wiki/DB2HADR/page/HADR%20perf</a:t>
            </a:r>
            <a:endParaRPr lang="en-US" dirty="0" smtClean="0"/>
          </a:p>
          <a:p>
            <a:pPr lvl="0"/>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40388845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DB2 Books by Phil</a:t>
            </a:r>
            <a:endParaRPr lang="en-US" dirty="0"/>
          </a:p>
        </p:txBody>
      </p:sp>
      <p:pic>
        <p:nvPicPr>
          <p:cNvPr id="5122" name="Picture 2" descr="C:\Users\pgunning\AppData\Local\Microsoft\Windows\Temporary Internet Files\Content.IE5\Q4DNWX0N\MC90010417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304800"/>
            <a:ext cx="876910" cy="18068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409700"/>
            <a:ext cx="22955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600200"/>
            <a:ext cx="2047874"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600200"/>
            <a:ext cx="21621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52556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Achieving High Availability with DB2 HADR and TSAMP</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Philip K. Gunning</a:t>
            </a:r>
          </a:p>
          <a:p>
            <a:r>
              <a:rPr lang="en-US" dirty="0" smtClean="0"/>
              <a:t>Gunning Technology Solutions, LLC</a:t>
            </a:r>
          </a:p>
          <a:p>
            <a:r>
              <a:rPr lang="en-US" dirty="0" smtClean="0">
                <a:hlinkClick r:id="rId3"/>
              </a:rPr>
              <a:t>pgunning@gts1consulting.com</a:t>
            </a:r>
            <a:endParaRPr lang="en-US" dirty="0" smtClean="0"/>
          </a:p>
          <a:p>
            <a:r>
              <a:rPr lang="en-US" dirty="0" smtClean="0">
                <a:hlinkClick r:id="rId4"/>
              </a:rPr>
              <a:t>www.gts1consulting.com</a:t>
            </a:r>
            <a:endParaRPr lang="en-US" dirty="0" smtClean="0"/>
          </a:p>
          <a:p>
            <a:endParaRPr lang="en-US" dirty="0"/>
          </a:p>
        </p:txBody>
      </p:sp>
      <p:pic>
        <p:nvPicPr>
          <p:cNvPr id="2050" name="Picture 2" descr="C:\Users\pgunning\AppData\Local\Microsoft\Windows\Temporary Internet Files\Content.IE5\MS3AQR4L\MC90010522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0" y="228600"/>
            <a:ext cx="4648200" cy="1985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1691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4700</TotalTime>
  <Words>5696</Words>
  <Application>Microsoft Office PowerPoint</Application>
  <PresentationFormat>On-screen Show (4:3)</PresentationFormat>
  <Paragraphs>990</Paragraphs>
  <Slides>67</Slides>
  <Notes>67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Achieving High Availability with  DB2 HADR and TSAMP</vt:lpstr>
      <vt:lpstr>What is HADR?</vt:lpstr>
      <vt:lpstr>HADR</vt:lpstr>
      <vt:lpstr>HADR Overview</vt:lpstr>
      <vt:lpstr>Configuring Databases for HADR</vt:lpstr>
      <vt:lpstr>Synchronization Modes</vt:lpstr>
      <vt:lpstr>Hadr_syncmode</vt:lpstr>
      <vt:lpstr>Hadr_syncmode</vt:lpstr>
      <vt:lpstr>Hadr_syncmode</vt:lpstr>
      <vt:lpstr>Hadr_syncmode</vt:lpstr>
      <vt:lpstr>Hadr_syncmode Summary</vt:lpstr>
      <vt:lpstr>Configuring Databases for HADR</vt:lpstr>
      <vt:lpstr>HADR Design RECAP</vt:lpstr>
      <vt:lpstr>DB CFG HADR Parameters -- Primary</vt:lpstr>
      <vt:lpstr>/ETC/SERVICES Entries -- Primary</vt:lpstr>
      <vt:lpstr>DB CFG HADR Parameters -- Standby</vt:lpstr>
      <vt:lpstr>/ETC/SERVICES Entries -- Standby</vt:lpstr>
      <vt:lpstr>DB2 Registry Settings -- Primary</vt:lpstr>
      <vt:lpstr>DB2 Registry Settings -- Standby</vt:lpstr>
      <vt:lpstr>HADR LOG SPOOLING</vt:lpstr>
      <vt:lpstr>HADR Log Spooling Gotcha</vt:lpstr>
      <vt:lpstr>HADR Setup Steps</vt:lpstr>
      <vt:lpstr>HADR Setup Steps</vt:lpstr>
      <vt:lpstr>HADR Setup Steps</vt:lpstr>
      <vt:lpstr>HADR Database Snapshot -- Primary</vt:lpstr>
      <vt:lpstr>DB2 9.7 db2pd –gc_prod –hadr --  OUTPUT - Primary</vt:lpstr>
      <vt:lpstr>HADR Database Snapshot -- Standby</vt:lpstr>
      <vt:lpstr>DB2 9.7  db2pd – gc_prod –hadr    OUTPUT -- Standby</vt:lpstr>
      <vt:lpstr>Enhanced Monitoring Information in DB2 10.5 (1 of 2)</vt:lpstr>
      <vt:lpstr>Enhanced Monitoring Information in DB2 10.5 (2 of 2)</vt:lpstr>
      <vt:lpstr>MON_GET_HADR Table Function</vt:lpstr>
      <vt:lpstr>HADR Shutdown and Startup Log Messages</vt:lpstr>
      <vt:lpstr>Failover: TAKEOVER Command</vt:lpstr>
      <vt:lpstr>Forced  TAKEOVER (Emergency)</vt:lpstr>
      <vt:lpstr>Primary Reintegration</vt:lpstr>
      <vt:lpstr>HADR Multiple Standbys</vt:lpstr>
      <vt:lpstr>HADR Multiple Standbys</vt:lpstr>
      <vt:lpstr>HADR Multiple Standbys</vt:lpstr>
      <vt:lpstr>HADR Multiple Standbys</vt:lpstr>
      <vt:lpstr>HADR Multiple Standbys</vt:lpstr>
      <vt:lpstr>HADR_SYNCMODE in Multiple Standbys</vt:lpstr>
      <vt:lpstr>HADR Multiple Standbys</vt:lpstr>
      <vt:lpstr>Multiple Standby Template</vt:lpstr>
      <vt:lpstr>HADR Multiple Standbys</vt:lpstr>
      <vt:lpstr>After issuing Takeover on PGDB2 (automatically reconfigured)</vt:lpstr>
      <vt:lpstr>HADR Multiple Standby – Forced Takeover</vt:lpstr>
      <vt:lpstr>After issuing Takeover on PGDB3 (automatically reconfigured)</vt:lpstr>
      <vt:lpstr>HADR TIME DELAY</vt:lpstr>
      <vt:lpstr>Clustering</vt:lpstr>
      <vt:lpstr>TSAMP</vt:lpstr>
      <vt:lpstr>TSAMP</vt:lpstr>
      <vt:lpstr>TSAMP Prerequisites</vt:lpstr>
      <vt:lpstr>TSAMP</vt:lpstr>
      <vt:lpstr>TSAMP</vt:lpstr>
      <vt:lpstr>TSAMP</vt:lpstr>
      <vt:lpstr>db2haicu</vt:lpstr>
      <vt:lpstr>TSAMP Quorum Definition</vt:lpstr>
      <vt:lpstr>db2haicu</vt:lpstr>
      <vt:lpstr>lssam output</vt:lpstr>
      <vt:lpstr>db2pd –ha output</vt:lpstr>
      <vt:lpstr>TSAMP</vt:lpstr>
      <vt:lpstr>Summary</vt:lpstr>
      <vt:lpstr>HADR and TSAMP References</vt:lpstr>
      <vt:lpstr>HADR and TSAMP References</vt:lpstr>
      <vt:lpstr>HADR and TSAMP References</vt:lpstr>
      <vt:lpstr>DB2 Books by Phil</vt:lpstr>
      <vt:lpstr>Achieving High Availability with DB2 HADR and TSAMP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Travel Query – Temporal Tables for DB2 LUW</dc:title>
  <dc:creator>pgunning</dc:creator>
  <cp:lastModifiedBy>pgunning</cp:lastModifiedBy>
  <cp:revision>197</cp:revision>
  <cp:lastPrinted>2015-04-24T20:21:16Z</cp:lastPrinted>
  <dcterms:created xsi:type="dcterms:W3CDTF">2013-03-03T18:37:59Z</dcterms:created>
  <dcterms:modified xsi:type="dcterms:W3CDTF">2015-04-25T16:14:28Z</dcterms:modified>
</cp:coreProperties>
</file>